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3"/>
  </p:notesMasterIdLst>
  <p:handoutMasterIdLst>
    <p:handoutMasterId r:id="rId14"/>
  </p:handoutMasterIdLst>
  <p:sldIdLst>
    <p:sldId id="306" r:id="rId2"/>
    <p:sldId id="308" r:id="rId3"/>
    <p:sldId id="307" r:id="rId4"/>
    <p:sldId id="311" r:id="rId5"/>
    <p:sldId id="310" r:id="rId6"/>
    <p:sldId id="312" r:id="rId7"/>
    <p:sldId id="313" r:id="rId8"/>
    <p:sldId id="309" r:id="rId9"/>
    <p:sldId id="314" r:id="rId10"/>
    <p:sldId id="315" r:id="rId11"/>
    <p:sldId id="316" r:id="rId12"/>
  </p:sldIdLst>
  <p:sldSz cx="9144000" cy="6858000" type="screen4x3"/>
  <p:notesSz cx="6789738" cy="9929813"/>
  <p:defaultTextStyle>
    <a:defPPr>
      <a:defRPr lang="en-AU"/>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8271" autoAdjust="0"/>
    <p:restoredTop sz="90929"/>
  </p:normalViewPr>
  <p:slideViewPr>
    <p:cSldViewPr>
      <p:cViewPr varScale="1">
        <p:scale>
          <a:sx n="77" d="100"/>
          <a:sy n="77" d="100"/>
        </p:scale>
        <p:origin x="-540"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3554" name="Rectangle 2"/>
          <p:cNvSpPr>
            <a:spLocks noGrp="1" noChangeArrowheads="1"/>
          </p:cNvSpPr>
          <p:nvPr>
            <p:ph type="hdr" sz="quarter"/>
          </p:nvPr>
        </p:nvSpPr>
        <p:spPr bwMode="auto">
          <a:xfrm>
            <a:off x="0" y="0"/>
            <a:ext cx="2942431" cy="496095"/>
          </a:xfrm>
          <a:prstGeom prst="rect">
            <a:avLst/>
          </a:prstGeom>
          <a:noFill/>
          <a:ln w="9525">
            <a:noFill/>
            <a:miter lim="800000"/>
            <a:headEnd/>
            <a:tailEnd/>
          </a:ln>
          <a:effectLst/>
        </p:spPr>
        <p:txBody>
          <a:bodyPr vert="horz" wrap="square" lIns="91221" tIns="45610" rIns="91221" bIns="45610" numCol="1" anchor="t" anchorCtr="0" compatLnSpc="1">
            <a:prstTxWarp prst="textNoShape">
              <a:avLst/>
            </a:prstTxWarp>
          </a:bodyPr>
          <a:lstStyle>
            <a:lvl1pPr>
              <a:defRPr sz="1200"/>
            </a:lvl1pPr>
          </a:lstStyle>
          <a:p>
            <a:endParaRPr lang="en-AU"/>
          </a:p>
        </p:txBody>
      </p:sp>
      <p:sp>
        <p:nvSpPr>
          <p:cNvPr id="23555" name="Rectangle 3"/>
          <p:cNvSpPr>
            <a:spLocks noGrp="1" noChangeArrowheads="1"/>
          </p:cNvSpPr>
          <p:nvPr>
            <p:ph type="dt" sz="quarter" idx="1"/>
          </p:nvPr>
        </p:nvSpPr>
        <p:spPr bwMode="auto">
          <a:xfrm>
            <a:off x="3847307" y="0"/>
            <a:ext cx="2942431" cy="496095"/>
          </a:xfrm>
          <a:prstGeom prst="rect">
            <a:avLst/>
          </a:prstGeom>
          <a:noFill/>
          <a:ln w="9525">
            <a:noFill/>
            <a:miter lim="800000"/>
            <a:headEnd/>
            <a:tailEnd/>
          </a:ln>
          <a:effectLst/>
        </p:spPr>
        <p:txBody>
          <a:bodyPr vert="horz" wrap="square" lIns="91221" tIns="45610" rIns="91221" bIns="45610" numCol="1" anchor="t" anchorCtr="0" compatLnSpc="1">
            <a:prstTxWarp prst="textNoShape">
              <a:avLst/>
            </a:prstTxWarp>
          </a:bodyPr>
          <a:lstStyle>
            <a:lvl1pPr algn="r">
              <a:defRPr sz="1200"/>
            </a:lvl1pPr>
          </a:lstStyle>
          <a:p>
            <a:endParaRPr lang="en-AU"/>
          </a:p>
        </p:txBody>
      </p:sp>
      <p:sp>
        <p:nvSpPr>
          <p:cNvPr id="23556" name="Rectangle 4"/>
          <p:cNvSpPr>
            <a:spLocks noGrp="1" noChangeArrowheads="1"/>
          </p:cNvSpPr>
          <p:nvPr>
            <p:ph type="ftr" sz="quarter" idx="2"/>
          </p:nvPr>
        </p:nvSpPr>
        <p:spPr bwMode="auto">
          <a:xfrm>
            <a:off x="0" y="9433718"/>
            <a:ext cx="2942431" cy="496095"/>
          </a:xfrm>
          <a:prstGeom prst="rect">
            <a:avLst/>
          </a:prstGeom>
          <a:noFill/>
          <a:ln w="9525">
            <a:noFill/>
            <a:miter lim="800000"/>
            <a:headEnd/>
            <a:tailEnd/>
          </a:ln>
          <a:effectLst/>
        </p:spPr>
        <p:txBody>
          <a:bodyPr vert="horz" wrap="square" lIns="91221" tIns="45610" rIns="91221" bIns="45610" numCol="1" anchor="b" anchorCtr="0" compatLnSpc="1">
            <a:prstTxWarp prst="textNoShape">
              <a:avLst/>
            </a:prstTxWarp>
          </a:bodyPr>
          <a:lstStyle>
            <a:lvl1pPr>
              <a:defRPr sz="1200"/>
            </a:lvl1pPr>
          </a:lstStyle>
          <a:p>
            <a:endParaRPr lang="en-AU"/>
          </a:p>
        </p:txBody>
      </p:sp>
      <p:sp>
        <p:nvSpPr>
          <p:cNvPr id="23557" name="Rectangle 5"/>
          <p:cNvSpPr>
            <a:spLocks noGrp="1" noChangeArrowheads="1"/>
          </p:cNvSpPr>
          <p:nvPr>
            <p:ph type="sldNum" sz="quarter" idx="3"/>
          </p:nvPr>
        </p:nvSpPr>
        <p:spPr bwMode="auto">
          <a:xfrm>
            <a:off x="3847307" y="9433718"/>
            <a:ext cx="2942431" cy="496095"/>
          </a:xfrm>
          <a:prstGeom prst="rect">
            <a:avLst/>
          </a:prstGeom>
          <a:noFill/>
          <a:ln w="9525">
            <a:noFill/>
            <a:miter lim="800000"/>
            <a:headEnd/>
            <a:tailEnd/>
          </a:ln>
          <a:effectLst/>
        </p:spPr>
        <p:txBody>
          <a:bodyPr vert="horz" wrap="square" lIns="91221" tIns="45610" rIns="91221" bIns="45610" numCol="1" anchor="b" anchorCtr="0" compatLnSpc="1">
            <a:prstTxWarp prst="textNoShape">
              <a:avLst/>
            </a:prstTxWarp>
          </a:bodyPr>
          <a:lstStyle>
            <a:lvl1pPr algn="r">
              <a:defRPr sz="1200"/>
            </a:lvl1pPr>
          </a:lstStyle>
          <a:p>
            <a:fld id="{F806D370-A954-401C-9D72-6443F78B9244}" type="slidenum">
              <a:rPr lang="en-AU"/>
              <a:pPr/>
              <a:t>‹#›</a:t>
            </a:fld>
            <a:endParaRPr lang="en-AU"/>
          </a:p>
        </p:txBody>
      </p:sp>
    </p:spTree>
    <p:extLst>
      <p:ext uri="{BB962C8B-B14F-4D97-AF65-F5344CB8AC3E}">
        <p14:creationId xmlns:p14="http://schemas.microsoft.com/office/powerpoint/2010/main" val="2309843625"/>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2770" name="Rectangle 2"/>
          <p:cNvSpPr>
            <a:spLocks noGrp="1" noChangeArrowheads="1"/>
          </p:cNvSpPr>
          <p:nvPr>
            <p:ph type="hdr" sz="quarter"/>
          </p:nvPr>
        </p:nvSpPr>
        <p:spPr bwMode="auto">
          <a:xfrm>
            <a:off x="0" y="0"/>
            <a:ext cx="2942431" cy="496095"/>
          </a:xfrm>
          <a:prstGeom prst="rect">
            <a:avLst/>
          </a:prstGeom>
          <a:noFill/>
          <a:ln w="9525">
            <a:noFill/>
            <a:miter lim="800000"/>
            <a:headEnd/>
            <a:tailEnd/>
          </a:ln>
          <a:effectLst/>
        </p:spPr>
        <p:txBody>
          <a:bodyPr vert="horz" wrap="square" lIns="91221" tIns="45610" rIns="91221" bIns="45610" numCol="1" anchor="t" anchorCtr="0" compatLnSpc="1">
            <a:prstTxWarp prst="textNoShape">
              <a:avLst/>
            </a:prstTxWarp>
          </a:bodyPr>
          <a:lstStyle>
            <a:lvl1pPr>
              <a:defRPr sz="1200"/>
            </a:lvl1pPr>
          </a:lstStyle>
          <a:p>
            <a:endParaRPr lang="en-AU"/>
          </a:p>
        </p:txBody>
      </p:sp>
      <p:sp>
        <p:nvSpPr>
          <p:cNvPr id="32771" name="Rectangle 3"/>
          <p:cNvSpPr>
            <a:spLocks noGrp="1" noChangeArrowheads="1"/>
          </p:cNvSpPr>
          <p:nvPr>
            <p:ph type="dt" idx="1"/>
          </p:nvPr>
        </p:nvSpPr>
        <p:spPr bwMode="auto">
          <a:xfrm>
            <a:off x="3845726" y="0"/>
            <a:ext cx="2942431" cy="496095"/>
          </a:xfrm>
          <a:prstGeom prst="rect">
            <a:avLst/>
          </a:prstGeom>
          <a:noFill/>
          <a:ln w="9525">
            <a:noFill/>
            <a:miter lim="800000"/>
            <a:headEnd/>
            <a:tailEnd/>
          </a:ln>
          <a:effectLst/>
        </p:spPr>
        <p:txBody>
          <a:bodyPr vert="horz" wrap="square" lIns="91221" tIns="45610" rIns="91221" bIns="45610" numCol="1" anchor="t" anchorCtr="0" compatLnSpc="1">
            <a:prstTxWarp prst="textNoShape">
              <a:avLst/>
            </a:prstTxWarp>
          </a:bodyPr>
          <a:lstStyle>
            <a:lvl1pPr algn="r">
              <a:defRPr sz="1200"/>
            </a:lvl1pPr>
          </a:lstStyle>
          <a:p>
            <a:endParaRPr lang="en-AU"/>
          </a:p>
        </p:txBody>
      </p:sp>
      <p:sp>
        <p:nvSpPr>
          <p:cNvPr id="32772" name="Rectangle 4"/>
          <p:cNvSpPr>
            <a:spLocks noGrp="1" noRot="1" noChangeAspect="1" noChangeArrowheads="1" noTextEdit="1"/>
          </p:cNvSpPr>
          <p:nvPr>
            <p:ph type="sldImg" idx="2"/>
          </p:nvPr>
        </p:nvSpPr>
        <p:spPr bwMode="auto">
          <a:xfrm>
            <a:off x="912813" y="744538"/>
            <a:ext cx="4964112" cy="3724275"/>
          </a:xfrm>
          <a:prstGeom prst="rect">
            <a:avLst/>
          </a:prstGeom>
          <a:noFill/>
          <a:ln w="9525">
            <a:solidFill>
              <a:srgbClr val="000000"/>
            </a:solidFill>
            <a:miter lim="800000"/>
            <a:headEnd/>
            <a:tailEnd/>
          </a:ln>
          <a:effectLst/>
        </p:spPr>
      </p:sp>
      <p:sp>
        <p:nvSpPr>
          <p:cNvPr id="32773" name="Rectangle 5"/>
          <p:cNvSpPr>
            <a:spLocks noGrp="1" noChangeArrowheads="1"/>
          </p:cNvSpPr>
          <p:nvPr>
            <p:ph type="body" sz="quarter" idx="3"/>
          </p:nvPr>
        </p:nvSpPr>
        <p:spPr bwMode="auto">
          <a:xfrm>
            <a:off x="678658" y="4716859"/>
            <a:ext cx="5432423" cy="4468020"/>
          </a:xfrm>
          <a:prstGeom prst="rect">
            <a:avLst/>
          </a:prstGeom>
          <a:noFill/>
          <a:ln w="9525">
            <a:noFill/>
            <a:miter lim="800000"/>
            <a:headEnd/>
            <a:tailEnd/>
          </a:ln>
          <a:effectLst/>
        </p:spPr>
        <p:txBody>
          <a:bodyPr vert="horz" wrap="square" lIns="91221" tIns="45610" rIns="91221" bIns="45610" numCol="1" anchor="t" anchorCtr="0" compatLnSpc="1">
            <a:prstTxWarp prst="textNoShape">
              <a:avLst/>
            </a:prstTxWarp>
          </a:body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p>
        </p:txBody>
      </p:sp>
      <p:sp>
        <p:nvSpPr>
          <p:cNvPr id="32774" name="Rectangle 6"/>
          <p:cNvSpPr>
            <a:spLocks noGrp="1" noChangeArrowheads="1"/>
          </p:cNvSpPr>
          <p:nvPr>
            <p:ph type="ftr" sz="quarter" idx="4"/>
          </p:nvPr>
        </p:nvSpPr>
        <p:spPr bwMode="auto">
          <a:xfrm>
            <a:off x="0" y="9432134"/>
            <a:ext cx="2942431" cy="496094"/>
          </a:xfrm>
          <a:prstGeom prst="rect">
            <a:avLst/>
          </a:prstGeom>
          <a:noFill/>
          <a:ln w="9525">
            <a:noFill/>
            <a:miter lim="800000"/>
            <a:headEnd/>
            <a:tailEnd/>
          </a:ln>
          <a:effectLst/>
        </p:spPr>
        <p:txBody>
          <a:bodyPr vert="horz" wrap="square" lIns="91221" tIns="45610" rIns="91221" bIns="45610" numCol="1" anchor="b" anchorCtr="0" compatLnSpc="1">
            <a:prstTxWarp prst="textNoShape">
              <a:avLst/>
            </a:prstTxWarp>
          </a:bodyPr>
          <a:lstStyle>
            <a:lvl1pPr>
              <a:defRPr sz="1200"/>
            </a:lvl1pPr>
          </a:lstStyle>
          <a:p>
            <a:endParaRPr lang="en-AU"/>
          </a:p>
        </p:txBody>
      </p:sp>
      <p:sp>
        <p:nvSpPr>
          <p:cNvPr id="32775" name="Rectangle 7"/>
          <p:cNvSpPr>
            <a:spLocks noGrp="1" noChangeArrowheads="1"/>
          </p:cNvSpPr>
          <p:nvPr>
            <p:ph type="sldNum" sz="quarter" idx="5"/>
          </p:nvPr>
        </p:nvSpPr>
        <p:spPr bwMode="auto">
          <a:xfrm>
            <a:off x="3845726" y="9432134"/>
            <a:ext cx="2942431" cy="496094"/>
          </a:xfrm>
          <a:prstGeom prst="rect">
            <a:avLst/>
          </a:prstGeom>
          <a:noFill/>
          <a:ln w="9525">
            <a:noFill/>
            <a:miter lim="800000"/>
            <a:headEnd/>
            <a:tailEnd/>
          </a:ln>
          <a:effectLst/>
        </p:spPr>
        <p:txBody>
          <a:bodyPr vert="horz" wrap="square" lIns="91221" tIns="45610" rIns="91221" bIns="45610" numCol="1" anchor="b" anchorCtr="0" compatLnSpc="1">
            <a:prstTxWarp prst="textNoShape">
              <a:avLst/>
            </a:prstTxWarp>
          </a:bodyPr>
          <a:lstStyle>
            <a:lvl1pPr algn="r">
              <a:defRPr sz="1200"/>
            </a:lvl1pPr>
          </a:lstStyle>
          <a:p>
            <a:fld id="{42E6279B-B219-4915-9EB6-0D19CBC3DC9E}" type="slidenum">
              <a:rPr lang="en-AU"/>
              <a:pPr/>
              <a:t>‹#›</a:t>
            </a:fld>
            <a:endParaRPr lang="en-AU"/>
          </a:p>
        </p:txBody>
      </p:sp>
    </p:spTree>
    <p:extLst>
      <p:ext uri="{BB962C8B-B14F-4D97-AF65-F5344CB8AC3E}">
        <p14:creationId xmlns:p14="http://schemas.microsoft.com/office/powerpoint/2010/main" val="350680300"/>
      </p:ext>
    </p:extLst>
  </p:cSld>
  <p:clrMap bg1="lt1" tx1="dk1" bg2="lt2" tx2="dk2" accent1="accent1" accent2="accent2" accent3="accent3" accent4="accent4" accent5="accent5" accent6="accent6" hlink="hlink" folHlink="folHlink"/>
  <p:hf sldNum="0" hdr="0" ftr="0" dt="0"/>
  <p:notesStyle>
    <a:lvl1pPr algn="l" rtl="0" fontAlgn="base">
      <a:spcBef>
        <a:spcPct val="30000"/>
      </a:spcBef>
      <a:spcAft>
        <a:spcPct val="0"/>
      </a:spcAft>
      <a:defRPr sz="1200" kern="1200">
        <a:solidFill>
          <a:schemeClr val="tx1"/>
        </a:solidFill>
        <a:latin typeface="Times New Roman" pitchFamily="18" charset="0"/>
        <a:ea typeface="+mn-ea"/>
        <a:cs typeface="+mn-cs"/>
      </a:defRPr>
    </a:lvl1pPr>
    <a:lvl2pPr marL="457200" algn="l" rtl="0" fontAlgn="base">
      <a:spcBef>
        <a:spcPct val="30000"/>
      </a:spcBef>
      <a:spcAft>
        <a:spcPct val="0"/>
      </a:spcAft>
      <a:defRPr sz="1200" kern="1200">
        <a:solidFill>
          <a:schemeClr val="tx1"/>
        </a:solidFill>
        <a:latin typeface="Times New Roman" pitchFamily="18" charset="0"/>
        <a:ea typeface="+mn-ea"/>
        <a:cs typeface="+mn-cs"/>
      </a:defRPr>
    </a:lvl2pPr>
    <a:lvl3pPr marL="914400" algn="l" rtl="0" fontAlgn="base">
      <a:spcBef>
        <a:spcPct val="30000"/>
      </a:spcBef>
      <a:spcAft>
        <a:spcPct val="0"/>
      </a:spcAft>
      <a:defRPr sz="1200" kern="1200">
        <a:solidFill>
          <a:schemeClr val="tx1"/>
        </a:solidFill>
        <a:latin typeface="Times New Roman" pitchFamily="18" charset="0"/>
        <a:ea typeface="+mn-ea"/>
        <a:cs typeface="+mn-cs"/>
      </a:defRPr>
    </a:lvl3pPr>
    <a:lvl4pPr marL="1371600" algn="l" rtl="0" fontAlgn="base">
      <a:spcBef>
        <a:spcPct val="30000"/>
      </a:spcBef>
      <a:spcAft>
        <a:spcPct val="0"/>
      </a:spcAft>
      <a:defRPr sz="1200" kern="1200">
        <a:solidFill>
          <a:schemeClr val="tx1"/>
        </a:solidFill>
        <a:latin typeface="Times New Roman" pitchFamily="18" charset="0"/>
        <a:ea typeface="+mn-ea"/>
        <a:cs typeface="+mn-cs"/>
      </a:defRPr>
    </a:lvl4pPr>
    <a:lvl5pPr marL="1828800" algn="l" rtl="0" fontAlgn="base">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endParaRPr lang="en-AU"/>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r>
              <a:rPr lang="en-AU" smtClean="0"/>
              <a:t>problemsolving</a:t>
            </a:r>
            <a:endParaRPr lang="en-AU"/>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2098EB14-192E-4FAC-8A50-1F09D228FD25}" type="slidenum">
              <a:rPr lang="en-AU" smtClean="0"/>
              <a:pPr/>
              <a:t>‹#›</a:t>
            </a:fld>
            <a:endParaRPr lang="en-AU"/>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endParaRPr lang="en-AU"/>
          </a:p>
        </p:txBody>
      </p:sp>
      <p:sp>
        <p:nvSpPr>
          <p:cNvPr id="5" name="Footer Placeholder 4"/>
          <p:cNvSpPr>
            <a:spLocks noGrp="1"/>
          </p:cNvSpPr>
          <p:nvPr>
            <p:ph type="ftr" sz="quarter" idx="11"/>
          </p:nvPr>
        </p:nvSpPr>
        <p:spPr/>
        <p:txBody>
          <a:bodyPr/>
          <a:lstStyle>
            <a:extLst/>
          </a:lstStyle>
          <a:p>
            <a:r>
              <a:rPr lang="en-AU" smtClean="0"/>
              <a:t>problemsolving</a:t>
            </a:r>
            <a:endParaRPr lang="en-AU"/>
          </a:p>
        </p:txBody>
      </p:sp>
      <p:sp>
        <p:nvSpPr>
          <p:cNvPr id="6" name="Slide Number Placeholder 5"/>
          <p:cNvSpPr>
            <a:spLocks noGrp="1"/>
          </p:cNvSpPr>
          <p:nvPr>
            <p:ph type="sldNum" sz="quarter" idx="12"/>
          </p:nvPr>
        </p:nvSpPr>
        <p:spPr/>
        <p:txBody>
          <a:bodyPr/>
          <a:lstStyle>
            <a:extLst/>
          </a:lstStyle>
          <a:p>
            <a:fld id="{B4144873-E274-4898-883B-59964CFD7860}" type="slidenum">
              <a:rPr lang="en-AU" smtClean="0"/>
              <a:pPr/>
              <a:t>‹#›</a:t>
            </a:fld>
            <a:endParaRPr lang="en-AU"/>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endParaRPr lang="en-AU"/>
          </a:p>
        </p:txBody>
      </p:sp>
      <p:sp>
        <p:nvSpPr>
          <p:cNvPr id="5" name="Footer Placeholder 4"/>
          <p:cNvSpPr>
            <a:spLocks noGrp="1"/>
          </p:cNvSpPr>
          <p:nvPr>
            <p:ph type="ftr" sz="quarter" idx="11"/>
          </p:nvPr>
        </p:nvSpPr>
        <p:spPr/>
        <p:txBody>
          <a:bodyPr/>
          <a:lstStyle>
            <a:extLst/>
          </a:lstStyle>
          <a:p>
            <a:r>
              <a:rPr lang="en-AU" smtClean="0"/>
              <a:t>problemsolving</a:t>
            </a:r>
            <a:endParaRPr lang="en-AU"/>
          </a:p>
        </p:txBody>
      </p:sp>
      <p:sp>
        <p:nvSpPr>
          <p:cNvPr id="6" name="Slide Number Placeholder 5"/>
          <p:cNvSpPr>
            <a:spLocks noGrp="1"/>
          </p:cNvSpPr>
          <p:nvPr>
            <p:ph type="sldNum" sz="quarter" idx="12"/>
          </p:nvPr>
        </p:nvSpPr>
        <p:spPr/>
        <p:txBody>
          <a:bodyPr/>
          <a:lstStyle>
            <a:extLst/>
          </a:lstStyle>
          <a:p>
            <a:fld id="{41756F49-25F7-4861-BDC0-9FA167A56FB3}" type="slidenum">
              <a:rPr lang="en-AU" smtClean="0"/>
              <a:pPr/>
              <a:t>‹#›</a:t>
            </a:fld>
            <a:endParaRPr lang="en-AU"/>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endParaRPr lang="en-AU"/>
          </a:p>
        </p:txBody>
      </p:sp>
      <p:sp>
        <p:nvSpPr>
          <p:cNvPr id="5" name="Footer Placeholder 4"/>
          <p:cNvSpPr>
            <a:spLocks noGrp="1"/>
          </p:cNvSpPr>
          <p:nvPr>
            <p:ph type="ftr" sz="quarter" idx="11"/>
          </p:nvPr>
        </p:nvSpPr>
        <p:spPr/>
        <p:txBody>
          <a:bodyPr/>
          <a:lstStyle>
            <a:extLst/>
          </a:lstStyle>
          <a:p>
            <a:r>
              <a:rPr lang="en-AU" smtClean="0"/>
              <a:t>problemsolving</a:t>
            </a:r>
            <a:endParaRPr lang="en-AU"/>
          </a:p>
        </p:txBody>
      </p:sp>
      <p:sp>
        <p:nvSpPr>
          <p:cNvPr id="6" name="Slide Number Placeholder 5"/>
          <p:cNvSpPr>
            <a:spLocks noGrp="1"/>
          </p:cNvSpPr>
          <p:nvPr>
            <p:ph type="sldNum" sz="quarter" idx="12"/>
          </p:nvPr>
        </p:nvSpPr>
        <p:spPr/>
        <p:txBody>
          <a:bodyPr/>
          <a:lstStyle>
            <a:extLst/>
          </a:lstStyle>
          <a:p>
            <a:fld id="{320836E0-B570-45ED-8DFC-19E462329E3B}" type="slidenum">
              <a:rPr lang="en-AU" smtClean="0"/>
              <a:pPr/>
              <a:t>‹#›</a:t>
            </a:fld>
            <a:endParaRPr lang="en-AU"/>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endParaRPr lang="en-AU"/>
          </a:p>
        </p:txBody>
      </p:sp>
      <p:sp>
        <p:nvSpPr>
          <p:cNvPr id="5" name="Footer Placeholder 4"/>
          <p:cNvSpPr>
            <a:spLocks noGrp="1"/>
          </p:cNvSpPr>
          <p:nvPr>
            <p:ph type="ftr" sz="quarter" idx="11"/>
          </p:nvPr>
        </p:nvSpPr>
        <p:spPr/>
        <p:txBody>
          <a:bodyPr/>
          <a:lstStyle>
            <a:extLst/>
          </a:lstStyle>
          <a:p>
            <a:r>
              <a:rPr lang="en-AU" smtClean="0"/>
              <a:t>problemsolving</a:t>
            </a:r>
            <a:endParaRPr lang="en-AU"/>
          </a:p>
        </p:txBody>
      </p:sp>
      <p:sp>
        <p:nvSpPr>
          <p:cNvPr id="6" name="Slide Number Placeholder 5"/>
          <p:cNvSpPr>
            <a:spLocks noGrp="1"/>
          </p:cNvSpPr>
          <p:nvPr>
            <p:ph type="sldNum" sz="quarter" idx="12"/>
          </p:nvPr>
        </p:nvSpPr>
        <p:spPr/>
        <p:txBody>
          <a:bodyPr/>
          <a:lstStyle>
            <a:extLst/>
          </a:lstStyle>
          <a:p>
            <a:fld id="{BC4FCB58-4ADD-42B5-9224-F7EDDF535F61}" type="slidenum">
              <a:rPr lang="en-AU" smtClean="0"/>
              <a:pPr/>
              <a:t>‹#›</a:t>
            </a:fld>
            <a:endParaRPr lang="en-AU"/>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endParaRPr lang="en-AU"/>
          </a:p>
        </p:txBody>
      </p:sp>
      <p:sp>
        <p:nvSpPr>
          <p:cNvPr id="6" name="Footer Placeholder 5"/>
          <p:cNvSpPr>
            <a:spLocks noGrp="1"/>
          </p:cNvSpPr>
          <p:nvPr>
            <p:ph type="ftr" sz="quarter" idx="11"/>
          </p:nvPr>
        </p:nvSpPr>
        <p:spPr/>
        <p:txBody>
          <a:bodyPr/>
          <a:lstStyle>
            <a:extLst/>
          </a:lstStyle>
          <a:p>
            <a:r>
              <a:rPr lang="en-AU" smtClean="0"/>
              <a:t>problemsolving</a:t>
            </a:r>
            <a:endParaRPr lang="en-AU"/>
          </a:p>
        </p:txBody>
      </p:sp>
      <p:sp>
        <p:nvSpPr>
          <p:cNvPr id="7" name="Slide Number Placeholder 6"/>
          <p:cNvSpPr>
            <a:spLocks noGrp="1"/>
          </p:cNvSpPr>
          <p:nvPr>
            <p:ph type="sldNum" sz="quarter" idx="12"/>
          </p:nvPr>
        </p:nvSpPr>
        <p:spPr/>
        <p:txBody>
          <a:bodyPr/>
          <a:lstStyle>
            <a:extLst/>
          </a:lstStyle>
          <a:p>
            <a:fld id="{1E19B7A8-DEF8-433B-9A17-98522F40675B}" type="slidenum">
              <a:rPr lang="en-AU" smtClean="0"/>
              <a:pPr/>
              <a:t>‹#›</a:t>
            </a:fld>
            <a:endParaRPr lang="en-AU"/>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endParaRPr lang="en-AU"/>
          </a:p>
        </p:txBody>
      </p:sp>
      <p:sp>
        <p:nvSpPr>
          <p:cNvPr id="8" name="Footer Placeholder 7"/>
          <p:cNvSpPr>
            <a:spLocks noGrp="1"/>
          </p:cNvSpPr>
          <p:nvPr>
            <p:ph type="ftr" sz="quarter" idx="11"/>
          </p:nvPr>
        </p:nvSpPr>
        <p:spPr/>
        <p:txBody>
          <a:bodyPr/>
          <a:lstStyle>
            <a:extLst/>
          </a:lstStyle>
          <a:p>
            <a:r>
              <a:rPr lang="en-AU" smtClean="0"/>
              <a:t>problemsolving</a:t>
            </a:r>
            <a:endParaRPr lang="en-AU"/>
          </a:p>
        </p:txBody>
      </p:sp>
      <p:sp>
        <p:nvSpPr>
          <p:cNvPr id="9" name="Slide Number Placeholder 8"/>
          <p:cNvSpPr>
            <a:spLocks noGrp="1"/>
          </p:cNvSpPr>
          <p:nvPr>
            <p:ph type="sldNum" sz="quarter" idx="12"/>
          </p:nvPr>
        </p:nvSpPr>
        <p:spPr/>
        <p:txBody>
          <a:bodyPr/>
          <a:lstStyle>
            <a:extLst/>
          </a:lstStyle>
          <a:p>
            <a:fld id="{881192D9-6C32-466C-A4D1-BAFA8FB2D47F}" type="slidenum">
              <a:rPr lang="en-AU" smtClean="0"/>
              <a:pPr/>
              <a:t>‹#›</a:t>
            </a:fld>
            <a:endParaRPr lang="en-AU"/>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endParaRPr lang="en-AU"/>
          </a:p>
        </p:txBody>
      </p:sp>
      <p:sp>
        <p:nvSpPr>
          <p:cNvPr id="4" name="Footer Placeholder 3"/>
          <p:cNvSpPr>
            <a:spLocks noGrp="1"/>
          </p:cNvSpPr>
          <p:nvPr>
            <p:ph type="ftr" sz="quarter" idx="11"/>
          </p:nvPr>
        </p:nvSpPr>
        <p:spPr/>
        <p:txBody>
          <a:bodyPr/>
          <a:lstStyle>
            <a:extLst/>
          </a:lstStyle>
          <a:p>
            <a:r>
              <a:rPr lang="en-AU" smtClean="0"/>
              <a:t>problemsolving</a:t>
            </a:r>
            <a:endParaRPr lang="en-AU"/>
          </a:p>
        </p:txBody>
      </p:sp>
      <p:sp>
        <p:nvSpPr>
          <p:cNvPr id="5" name="Slide Number Placeholder 4"/>
          <p:cNvSpPr>
            <a:spLocks noGrp="1"/>
          </p:cNvSpPr>
          <p:nvPr>
            <p:ph type="sldNum" sz="quarter" idx="12"/>
          </p:nvPr>
        </p:nvSpPr>
        <p:spPr/>
        <p:txBody>
          <a:bodyPr/>
          <a:lstStyle>
            <a:extLst/>
          </a:lstStyle>
          <a:p>
            <a:fld id="{70FD35AD-DF3F-414C-978C-73A71018A64F}" type="slidenum">
              <a:rPr lang="en-AU" smtClean="0"/>
              <a:pPr/>
              <a:t>‹#›</a:t>
            </a:fld>
            <a:endParaRPr lang="en-AU"/>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endParaRPr lang="en-AU"/>
          </a:p>
        </p:txBody>
      </p:sp>
      <p:sp>
        <p:nvSpPr>
          <p:cNvPr id="3" name="Footer Placeholder 2"/>
          <p:cNvSpPr>
            <a:spLocks noGrp="1"/>
          </p:cNvSpPr>
          <p:nvPr>
            <p:ph type="ftr" sz="quarter" idx="11"/>
          </p:nvPr>
        </p:nvSpPr>
        <p:spPr/>
        <p:txBody>
          <a:bodyPr/>
          <a:lstStyle>
            <a:extLst/>
          </a:lstStyle>
          <a:p>
            <a:r>
              <a:rPr lang="en-AU" smtClean="0"/>
              <a:t>problemsolving</a:t>
            </a:r>
            <a:endParaRPr lang="en-AU"/>
          </a:p>
        </p:txBody>
      </p:sp>
      <p:sp>
        <p:nvSpPr>
          <p:cNvPr id="4" name="Slide Number Placeholder 3"/>
          <p:cNvSpPr>
            <a:spLocks noGrp="1"/>
          </p:cNvSpPr>
          <p:nvPr>
            <p:ph type="sldNum" sz="quarter" idx="12"/>
          </p:nvPr>
        </p:nvSpPr>
        <p:spPr/>
        <p:txBody>
          <a:bodyPr/>
          <a:lstStyle>
            <a:extLst/>
          </a:lstStyle>
          <a:p>
            <a:fld id="{96A7F1D9-8947-43B4-91E5-6E915A084B35}" type="slidenum">
              <a:rPr lang="en-AU" smtClean="0"/>
              <a:pPr/>
              <a:t>‹#›</a:t>
            </a:fld>
            <a:endParaRPr lang="en-A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endParaRPr lang="en-AU"/>
          </a:p>
        </p:txBody>
      </p:sp>
      <p:sp>
        <p:nvSpPr>
          <p:cNvPr id="6" name="Footer Placeholder 5"/>
          <p:cNvSpPr>
            <a:spLocks noGrp="1"/>
          </p:cNvSpPr>
          <p:nvPr>
            <p:ph type="ftr" sz="quarter" idx="11"/>
          </p:nvPr>
        </p:nvSpPr>
        <p:spPr/>
        <p:txBody>
          <a:bodyPr/>
          <a:lstStyle>
            <a:extLst/>
          </a:lstStyle>
          <a:p>
            <a:r>
              <a:rPr lang="en-AU" smtClean="0"/>
              <a:t>problemsolving</a:t>
            </a:r>
            <a:endParaRPr lang="en-AU"/>
          </a:p>
        </p:txBody>
      </p:sp>
      <p:sp>
        <p:nvSpPr>
          <p:cNvPr id="7" name="Slide Number Placeholder 6"/>
          <p:cNvSpPr>
            <a:spLocks noGrp="1"/>
          </p:cNvSpPr>
          <p:nvPr>
            <p:ph type="sldNum" sz="quarter" idx="12"/>
          </p:nvPr>
        </p:nvSpPr>
        <p:spPr/>
        <p:txBody>
          <a:bodyPr/>
          <a:lstStyle>
            <a:extLst/>
          </a:lstStyle>
          <a:p>
            <a:fld id="{295C3437-3489-4E4F-ACC3-121AC72CB3A8}" type="slidenum">
              <a:rPr lang="en-AU" smtClean="0"/>
              <a:pPr/>
              <a:t>‹#›</a:t>
            </a:fld>
            <a:endParaRPr lang="en-AU"/>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endParaRPr lang="en-AU"/>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r>
              <a:rPr lang="en-AU" smtClean="0"/>
              <a:t>problemsolving</a:t>
            </a:r>
            <a:endParaRPr lang="en-AU"/>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085B9135-E22D-41F8-957B-ED3D2EBDE92E}" type="slidenum">
              <a:rPr lang="en-AU" smtClean="0"/>
              <a:pPr/>
              <a:t>‹#›</a:t>
            </a:fld>
            <a:endParaRPr lang="en-AU"/>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dirty="0" smtClean="0"/>
              <a:t>Click to edit Master text styles</a:t>
            </a:r>
          </a:p>
          <a:p>
            <a:pPr lvl="1" eaLnBrk="1" latinLnBrk="0" hangingPunct="1"/>
            <a:r>
              <a:rPr kumimoji="0" lang="en-US" dirty="0" smtClean="0"/>
              <a:t>Second level</a:t>
            </a:r>
          </a:p>
          <a:p>
            <a:pPr lvl="2" eaLnBrk="1" latinLnBrk="0" hangingPunct="1"/>
            <a:r>
              <a:rPr kumimoji="0" lang="en-US" dirty="0" smtClean="0"/>
              <a:t>Third level</a:t>
            </a:r>
          </a:p>
          <a:p>
            <a:pPr lvl="3" eaLnBrk="1" latinLnBrk="0" hangingPunct="1"/>
            <a:r>
              <a:rPr kumimoji="0" lang="en-US" dirty="0" smtClean="0"/>
              <a:t>Fourth level</a:t>
            </a:r>
          </a:p>
          <a:p>
            <a:pPr lvl="4" eaLnBrk="1" latinLnBrk="0" hangingPunct="1"/>
            <a:r>
              <a:rPr kumimoji="0" lang="en-US" dirty="0" smtClean="0"/>
              <a:t>Fifth level</a:t>
            </a:r>
            <a:endParaRPr kumimoji="0" lang="en-US" dirty="0"/>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endParaRPr lang="en-AU"/>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r>
              <a:rPr lang="en-AU" smtClean="0"/>
              <a:t>problemsolving</a:t>
            </a:r>
            <a:endParaRPr lang="en-AU"/>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E0D74D76-8823-4583-AA28-36916BAF205B}" type="slidenum">
              <a:rPr lang="en-AU" smtClean="0"/>
              <a:pPr/>
              <a:t>‹#›</a:t>
            </a:fld>
            <a:endParaRPr lang="en-A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iming>
    <p:tnLst>
      <p:par>
        <p:cTn id="1" dur="indefinite" restart="never" nodeType="tmRoot"/>
      </p:par>
    </p:tnLst>
  </p:timing>
  <p:hf sldNum="0" hdr="0" dt="0"/>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ext Box 2"/>
          <p:cNvSpPr txBox="1">
            <a:spLocks noChangeArrowheads="1"/>
          </p:cNvSpPr>
          <p:nvPr/>
        </p:nvSpPr>
        <p:spPr bwMode="auto">
          <a:xfrm>
            <a:off x="250825" y="228600"/>
            <a:ext cx="8642350" cy="823913"/>
          </a:xfrm>
          <a:prstGeom prst="rect">
            <a:avLst/>
          </a:prstGeom>
          <a:noFill/>
          <a:ln w="9525">
            <a:noFill/>
            <a:miter lim="800000"/>
            <a:headEnd/>
            <a:tailEnd/>
          </a:ln>
          <a:effectLst/>
        </p:spPr>
        <p:txBody>
          <a:bodyPr>
            <a:spAutoFit/>
          </a:bodyPr>
          <a:lstStyle/>
          <a:p>
            <a:pPr algn="ctr">
              <a:spcBef>
                <a:spcPct val="50000"/>
              </a:spcBef>
            </a:pPr>
            <a:r>
              <a:rPr lang="en-AU" sz="4800" b="1" dirty="0" smtClean="0"/>
              <a:t>Designing a Database</a:t>
            </a:r>
            <a:endParaRPr lang="en-AU" sz="4800" b="1" dirty="0"/>
          </a:p>
        </p:txBody>
      </p:sp>
      <p:sp>
        <p:nvSpPr>
          <p:cNvPr id="18435" name="Text Box 3"/>
          <p:cNvSpPr txBox="1">
            <a:spLocks noChangeArrowheads="1"/>
          </p:cNvSpPr>
          <p:nvPr/>
        </p:nvSpPr>
        <p:spPr bwMode="auto">
          <a:xfrm>
            <a:off x="539552" y="1196974"/>
            <a:ext cx="8208912" cy="5509200"/>
          </a:xfrm>
          <a:prstGeom prst="rect">
            <a:avLst/>
          </a:prstGeom>
          <a:noFill/>
          <a:ln w="9525">
            <a:noFill/>
            <a:miter lim="800000"/>
            <a:headEnd/>
            <a:tailEnd/>
          </a:ln>
          <a:effectLst/>
        </p:spPr>
        <p:txBody>
          <a:bodyPr wrap="square">
            <a:spAutoFit/>
          </a:bodyPr>
          <a:lstStyle/>
          <a:p>
            <a:pPr>
              <a:spcBef>
                <a:spcPct val="50000"/>
              </a:spcBef>
            </a:pPr>
            <a:r>
              <a:rPr lang="en-AU" sz="3200" dirty="0" smtClean="0"/>
              <a:t>We can use a variety of tools to plan the structure and appearance of a database. The design would usually cover the following areas:</a:t>
            </a:r>
          </a:p>
          <a:p>
            <a:pPr marL="274638" indent="-274638">
              <a:spcBef>
                <a:spcPct val="50000"/>
              </a:spcBef>
              <a:buFont typeface="Arial" pitchFamily="34" charset="0"/>
              <a:buChar char="•"/>
            </a:pPr>
            <a:r>
              <a:rPr lang="en-AU" sz="3200" b="1" dirty="0" smtClean="0"/>
              <a:t>Representing Structure</a:t>
            </a:r>
            <a:r>
              <a:rPr lang="en-AU" sz="3200" dirty="0" smtClean="0"/>
              <a:t>: data dictionaries, data structure diagrams, flowcharts, IPO charts and query diagrams.</a:t>
            </a:r>
          </a:p>
          <a:p>
            <a:pPr marL="274638" indent="-274638">
              <a:spcBef>
                <a:spcPct val="50000"/>
              </a:spcBef>
              <a:buFont typeface="Arial" pitchFamily="34" charset="0"/>
              <a:buChar char="•"/>
            </a:pPr>
            <a:r>
              <a:rPr lang="en-AU" sz="3200" b="1" dirty="0" smtClean="0"/>
              <a:t>Relationships</a:t>
            </a:r>
            <a:r>
              <a:rPr lang="en-AU" sz="3200" dirty="0" smtClean="0"/>
              <a:t>: ERD’s &amp; structure charts.</a:t>
            </a:r>
          </a:p>
          <a:p>
            <a:pPr marL="274638" indent="-274638">
              <a:spcBef>
                <a:spcPct val="50000"/>
              </a:spcBef>
              <a:buFont typeface="Arial" pitchFamily="34" charset="0"/>
              <a:buChar char="•"/>
            </a:pPr>
            <a:r>
              <a:rPr lang="en-AU" sz="3200" b="1" dirty="0" smtClean="0"/>
              <a:t>Appearance</a:t>
            </a:r>
            <a:r>
              <a:rPr lang="en-AU" sz="3200" dirty="0" smtClean="0"/>
              <a:t>: layout diagrams &amp; mock-ups</a:t>
            </a:r>
            <a:endParaRPr lang="en-AU" sz="3200" b="1" dirty="0" smtClean="0"/>
          </a:p>
          <a:p>
            <a:pPr>
              <a:spcBef>
                <a:spcPct val="50000"/>
              </a:spcBef>
            </a:pPr>
            <a:endParaRPr lang="en-AU" sz="32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8434"/>
                                        </p:tgtEl>
                                        <p:attrNameLst>
                                          <p:attrName>style.visibility</p:attrName>
                                        </p:attrNameLst>
                                      </p:cBhvr>
                                      <p:to>
                                        <p:strVal val="visible"/>
                                      </p:to>
                                    </p:set>
                                    <p:anim calcmode="lin" valueType="num">
                                      <p:cBhvr additive="base">
                                        <p:cTn id="7" dur="500" fill="hold"/>
                                        <p:tgtEl>
                                          <p:spTgt spid="18434"/>
                                        </p:tgtEl>
                                        <p:attrNameLst>
                                          <p:attrName>ppt_x</p:attrName>
                                        </p:attrNameLst>
                                      </p:cBhvr>
                                      <p:tavLst>
                                        <p:tav tm="0">
                                          <p:val>
                                            <p:strVal val="0-#ppt_w/2"/>
                                          </p:val>
                                        </p:tav>
                                        <p:tav tm="100000">
                                          <p:val>
                                            <p:strVal val="#ppt_x"/>
                                          </p:val>
                                        </p:tav>
                                      </p:tavLst>
                                    </p:anim>
                                    <p:anim calcmode="lin" valueType="num">
                                      <p:cBhvr additive="base">
                                        <p:cTn id="8" dur="500" fill="hold"/>
                                        <p:tgtEl>
                                          <p:spTgt spid="1843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8435">
                                            <p:txEl>
                                              <p:pRg st="0" end="0"/>
                                            </p:txEl>
                                          </p:spTgt>
                                        </p:tgtEl>
                                        <p:attrNameLst>
                                          <p:attrName>style.visibility</p:attrName>
                                        </p:attrNameLst>
                                      </p:cBhvr>
                                      <p:to>
                                        <p:strVal val="visible"/>
                                      </p:to>
                                    </p:set>
                                    <p:anim calcmode="lin" valueType="num">
                                      <p:cBhvr additive="base">
                                        <p:cTn id="13" dur="500" fill="hold"/>
                                        <p:tgtEl>
                                          <p:spTgt spid="18435">
                                            <p:txEl>
                                              <p:pRg st="0" end="0"/>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843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8435">
                                            <p:txEl>
                                              <p:pRg st="1" end="1"/>
                                            </p:txEl>
                                          </p:spTgt>
                                        </p:tgtEl>
                                        <p:attrNameLst>
                                          <p:attrName>style.visibility</p:attrName>
                                        </p:attrNameLst>
                                      </p:cBhvr>
                                      <p:to>
                                        <p:strVal val="visible"/>
                                      </p:to>
                                    </p:set>
                                    <p:anim calcmode="lin" valueType="num">
                                      <p:cBhvr additive="base">
                                        <p:cTn id="19" dur="500" fill="hold"/>
                                        <p:tgtEl>
                                          <p:spTgt spid="18435">
                                            <p:txEl>
                                              <p:pRg st="1" end="1"/>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18435">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18435">
                                            <p:txEl>
                                              <p:pRg st="2" end="2"/>
                                            </p:txEl>
                                          </p:spTgt>
                                        </p:tgtEl>
                                        <p:attrNameLst>
                                          <p:attrName>style.visibility</p:attrName>
                                        </p:attrNameLst>
                                      </p:cBhvr>
                                      <p:to>
                                        <p:strVal val="visible"/>
                                      </p:to>
                                    </p:set>
                                    <p:anim calcmode="lin" valueType="num">
                                      <p:cBhvr additive="base">
                                        <p:cTn id="25" dur="500" fill="hold"/>
                                        <p:tgtEl>
                                          <p:spTgt spid="18435">
                                            <p:txEl>
                                              <p:pRg st="2" end="2"/>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8435">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18435">
                                            <p:txEl>
                                              <p:pRg st="3" end="3"/>
                                            </p:txEl>
                                          </p:spTgt>
                                        </p:tgtEl>
                                        <p:attrNameLst>
                                          <p:attrName>style.visibility</p:attrName>
                                        </p:attrNameLst>
                                      </p:cBhvr>
                                      <p:to>
                                        <p:strVal val="visible"/>
                                      </p:to>
                                    </p:set>
                                    <p:anim calcmode="lin" valueType="num">
                                      <p:cBhvr additive="base">
                                        <p:cTn id="31" dur="500" fill="hold"/>
                                        <p:tgtEl>
                                          <p:spTgt spid="18435">
                                            <p:txEl>
                                              <p:pRg st="3" end="3"/>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18435">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4" grpId="0" autoUpdateAnimBg="0"/>
      <p:bldP spid="18435" grpId="0" build="p" autoUpdateAnimBg="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ext Box 2"/>
          <p:cNvSpPr txBox="1">
            <a:spLocks noChangeArrowheads="1"/>
          </p:cNvSpPr>
          <p:nvPr/>
        </p:nvSpPr>
        <p:spPr bwMode="auto">
          <a:xfrm>
            <a:off x="250825" y="228600"/>
            <a:ext cx="8642350" cy="646331"/>
          </a:xfrm>
          <a:prstGeom prst="rect">
            <a:avLst/>
          </a:prstGeom>
          <a:noFill/>
          <a:ln w="9525">
            <a:noFill/>
            <a:miter lim="800000"/>
            <a:headEnd/>
            <a:tailEnd/>
          </a:ln>
          <a:effectLst/>
        </p:spPr>
        <p:txBody>
          <a:bodyPr>
            <a:spAutoFit/>
          </a:bodyPr>
          <a:lstStyle/>
          <a:p>
            <a:pPr algn="ctr">
              <a:spcBef>
                <a:spcPct val="50000"/>
              </a:spcBef>
            </a:pPr>
            <a:r>
              <a:rPr lang="en-AU" sz="3600" b="1" dirty="0" smtClean="0"/>
              <a:t>Validation techniques</a:t>
            </a:r>
            <a:endParaRPr lang="en-AU" sz="3600" b="1" dirty="0"/>
          </a:p>
        </p:txBody>
      </p:sp>
      <p:sp>
        <p:nvSpPr>
          <p:cNvPr id="18435" name="Text Box 3"/>
          <p:cNvSpPr txBox="1">
            <a:spLocks noChangeArrowheads="1"/>
          </p:cNvSpPr>
          <p:nvPr/>
        </p:nvSpPr>
        <p:spPr bwMode="auto">
          <a:xfrm>
            <a:off x="539552" y="1196974"/>
            <a:ext cx="8208912" cy="4185761"/>
          </a:xfrm>
          <a:prstGeom prst="rect">
            <a:avLst/>
          </a:prstGeom>
          <a:noFill/>
          <a:ln w="9525">
            <a:noFill/>
            <a:miter lim="800000"/>
            <a:headEnd/>
            <a:tailEnd/>
          </a:ln>
          <a:effectLst/>
        </p:spPr>
        <p:txBody>
          <a:bodyPr wrap="square">
            <a:spAutoFit/>
          </a:bodyPr>
          <a:lstStyle/>
          <a:p>
            <a:pPr marL="457200" indent="-457200">
              <a:spcBef>
                <a:spcPct val="50000"/>
              </a:spcBef>
              <a:buFont typeface="Arial" panose="020B0604020202020204" pitchFamily="34" charset="0"/>
              <a:buChar char="•"/>
            </a:pPr>
            <a:r>
              <a:rPr lang="en-AU" sz="2800" dirty="0" smtClean="0"/>
              <a:t>Manual &amp; electronic validation</a:t>
            </a:r>
          </a:p>
          <a:p>
            <a:pPr marL="457200" indent="-457200">
              <a:spcBef>
                <a:spcPct val="50000"/>
              </a:spcBef>
              <a:buFont typeface="Arial" panose="020B0604020202020204" pitchFamily="34" charset="0"/>
              <a:buChar char="•"/>
            </a:pPr>
            <a:r>
              <a:rPr lang="en-AU" sz="2800" dirty="0" smtClean="0"/>
              <a:t>Electronic validation relies on s/w to perform checks on accuracy, completeness and reasonableness</a:t>
            </a:r>
          </a:p>
          <a:p>
            <a:pPr marL="457200" indent="-457200">
              <a:spcBef>
                <a:spcPct val="50000"/>
              </a:spcBef>
              <a:buFont typeface="Arial" panose="020B0604020202020204" pitchFamily="34" charset="0"/>
              <a:buChar char="•"/>
            </a:pPr>
            <a:r>
              <a:rPr lang="en-AU" sz="2800" dirty="0" smtClean="0"/>
              <a:t>Range checks, spell checks, grammar checking, predefined lists, data type checks, input masks, alignment and IIF () statements.</a:t>
            </a:r>
          </a:p>
          <a:p>
            <a:pPr marL="457200" indent="-457200">
              <a:spcBef>
                <a:spcPct val="50000"/>
              </a:spcBef>
              <a:buFont typeface="Arial" panose="020B0604020202020204" pitchFamily="34" charset="0"/>
              <a:buChar char="•"/>
            </a:pPr>
            <a:r>
              <a:rPr lang="en-AU" sz="2800" dirty="0" smtClean="0"/>
              <a:t>Input mask, “9” allows single digit no and “L” allows single text</a:t>
            </a:r>
            <a:endParaRPr lang="en-AU" sz="2800" dirty="0" smtClean="0"/>
          </a:p>
        </p:txBody>
      </p:sp>
    </p:spTree>
    <p:extLst>
      <p:ext uri="{BB962C8B-B14F-4D97-AF65-F5344CB8AC3E}">
        <p14:creationId xmlns:p14="http://schemas.microsoft.com/office/powerpoint/2010/main" val="19433990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8434"/>
                                        </p:tgtEl>
                                        <p:attrNameLst>
                                          <p:attrName>style.visibility</p:attrName>
                                        </p:attrNameLst>
                                      </p:cBhvr>
                                      <p:to>
                                        <p:strVal val="visible"/>
                                      </p:to>
                                    </p:set>
                                    <p:anim calcmode="lin" valueType="num">
                                      <p:cBhvr additive="base">
                                        <p:cTn id="7" dur="500" fill="hold"/>
                                        <p:tgtEl>
                                          <p:spTgt spid="18434"/>
                                        </p:tgtEl>
                                        <p:attrNameLst>
                                          <p:attrName>ppt_x</p:attrName>
                                        </p:attrNameLst>
                                      </p:cBhvr>
                                      <p:tavLst>
                                        <p:tav tm="0">
                                          <p:val>
                                            <p:strVal val="0-#ppt_w/2"/>
                                          </p:val>
                                        </p:tav>
                                        <p:tav tm="100000">
                                          <p:val>
                                            <p:strVal val="#ppt_x"/>
                                          </p:val>
                                        </p:tav>
                                      </p:tavLst>
                                    </p:anim>
                                    <p:anim calcmode="lin" valueType="num">
                                      <p:cBhvr additive="base">
                                        <p:cTn id="8" dur="500" fill="hold"/>
                                        <p:tgtEl>
                                          <p:spTgt spid="1843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8435">
                                            <p:txEl>
                                              <p:pRg st="0" end="0"/>
                                            </p:txEl>
                                          </p:spTgt>
                                        </p:tgtEl>
                                        <p:attrNameLst>
                                          <p:attrName>style.visibility</p:attrName>
                                        </p:attrNameLst>
                                      </p:cBhvr>
                                      <p:to>
                                        <p:strVal val="visible"/>
                                      </p:to>
                                    </p:set>
                                    <p:anim calcmode="lin" valueType="num">
                                      <p:cBhvr additive="base">
                                        <p:cTn id="13" dur="500" fill="hold"/>
                                        <p:tgtEl>
                                          <p:spTgt spid="18435">
                                            <p:txEl>
                                              <p:pRg st="0" end="0"/>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843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8435">
                                            <p:txEl>
                                              <p:pRg st="1" end="1"/>
                                            </p:txEl>
                                          </p:spTgt>
                                        </p:tgtEl>
                                        <p:attrNameLst>
                                          <p:attrName>style.visibility</p:attrName>
                                        </p:attrNameLst>
                                      </p:cBhvr>
                                      <p:to>
                                        <p:strVal val="visible"/>
                                      </p:to>
                                    </p:set>
                                    <p:anim calcmode="lin" valueType="num">
                                      <p:cBhvr additive="base">
                                        <p:cTn id="19" dur="500" fill="hold"/>
                                        <p:tgtEl>
                                          <p:spTgt spid="18435">
                                            <p:txEl>
                                              <p:pRg st="1" end="1"/>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18435">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18435">
                                            <p:txEl>
                                              <p:pRg st="2" end="2"/>
                                            </p:txEl>
                                          </p:spTgt>
                                        </p:tgtEl>
                                        <p:attrNameLst>
                                          <p:attrName>style.visibility</p:attrName>
                                        </p:attrNameLst>
                                      </p:cBhvr>
                                      <p:to>
                                        <p:strVal val="visible"/>
                                      </p:to>
                                    </p:set>
                                    <p:anim calcmode="lin" valueType="num">
                                      <p:cBhvr additive="base">
                                        <p:cTn id="25" dur="500" fill="hold"/>
                                        <p:tgtEl>
                                          <p:spTgt spid="18435">
                                            <p:txEl>
                                              <p:pRg st="2" end="2"/>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8435">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18435">
                                            <p:txEl>
                                              <p:pRg st="3" end="3"/>
                                            </p:txEl>
                                          </p:spTgt>
                                        </p:tgtEl>
                                        <p:attrNameLst>
                                          <p:attrName>style.visibility</p:attrName>
                                        </p:attrNameLst>
                                      </p:cBhvr>
                                      <p:to>
                                        <p:strVal val="visible"/>
                                      </p:to>
                                    </p:set>
                                    <p:anim calcmode="lin" valueType="num">
                                      <p:cBhvr additive="base">
                                        <p:cTn id="31" dur="500" fill="hold"/>
                                        <p:tgtEl>
                                          <p:spTgt spid="18435">
                                            <p:txEl>
                                              <p:pRg st="3" end="3"/>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18435">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4" grpId="0" autoUpdateAnimBg="0"/>
      <p:bldP spid="18435" grpId="0" build="p"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ext Box 2"/>
          <p:cNvSpPr txBox="1">
            <a:spLocks noChangeArrowheads="1"/>
          </p:cNvSpPr>
          <p:nvPr/>
        </p:nvSpPr>
        <p:spPr bwMode="auto">
          <a:xfrm>
            <a:off x="250825" y="228600"/>
            <a:ext cx="8642350" cy="646331"/>
          </a:xfrm>
          <a:prstGeom prst="rect">
            <a:avLst/>
          </a:prstGeom>
          <a:noFill/>
          <a:ln w="9525">
            <a:noFill/>
            <a:miter lim="800000"/>
            <a:headEnd/>
            <a:tailEnd/>
          </a:ln>
          <a:effectLst/>
        </p:spPr>
        <p:txBody>
          <a:bodyPr>
            <a:spAutoFit/>
          </a:bodyPr>
          <a:lstStyle/>
          <a:p>
            <a:pPr algn="ctr">
              <a:spcBef>
                <a:spcPct val="50000"/>
              </a:spcBef>
            </a:pPr>
            <a:r>
              <a:rPr lang="en-AU" sz="3600" b="1" dirty="0" smtClean="0"/>
              <a:t>Validation techniques</a:t>
            </a:r>
            <a:endParaRPr lang="en-AU" sz="3600" b="1" dirty="0"/>
          </a:p>
        </p:txBody>
      </p:sp>
      <p:sp>
        <p:nvSpPr>
          <p:cNvPr id="18435" name="Text Box 3"/>
          <p:cNvSpPr txBox="1">
            <a:spLocks noChangeArrowheads="1"/>
          </p:cNvSpPr>
          <p:nvPr/>
        </p:nvSpPr>
        <p:spPr bwMode="auto">
          <a:xfrm>
            <a:off x="539552" y="1196974"/>
            <a:ext cx="8208912" cy="523220"/>
          </a:xfrm>
          <a:prstGeom prst="rect">
            <a:avLst/>
          </a:prstGeom>
          <a:noFill/>
          <a:ln w="9525">
            <a:noFill/>
            <a:miter lim="800000"/>
            <a:headEnd/>
            <a:tailEnd/>
          </a:ln>
          <a:effectLst/>
        </p:spPr>
        <p:txBody>
          <a:bodyPr wrap="square">
            <a:spAutoFit/>
          </a:bodyPr>
          <a:lstStyle/>
          <a:p>
            <a:pPr marL="457200" indent="-457200">
              <a:spcBef>
                <a:spcPct val="50000"/>
              </a:spcBef>
              <a:buFont typeface="Arial" panose="020B0604020202020204" pitchFamily="34" charset="0"/>
              <a:buChar char="•"/>
            </a:pPr>
            <a:endParaRPr lang="en-AU" sz="2800" dirty="0" smtClean="0"/>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28688" y="980728"/>
            <a:ext cx="7286625" cy="54959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9444896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8434"/>
                                        </p:tgtEl>
                                        <p:attrNameLst>
                                          <p:attrName>style.visibility</p:attrName>
                                        </p:attrNameLst>
                                      </p:cBhvr>
                                      <p:to>
                                        <p:strVal val="visible"/>
                                      </p:to>
                                    </p:set>
                                    <p:anim calcmode="lin" valueType="num">
                                      <p:cBhvr additive="base">
                                        <p:cTn id="7" dur="500" fill="hold"/>
                                        <p:tgtEl>
                                          <p:spTgt spid="18434"/>
                                        </p:tgtEl>
                                        <p:attrNameLst>
                                          <p:attrName>ppt_x</p:attrName>
                                        </p:attrNameLst>
                                      </p:cBhvr>
                                      <p:tavLst>
                                        <p:tav tm="0">
                                          <p:val>
                                            <p:strVal val="0-#ppt_w/2"/>
                                          </p:val>
                                        </p:tav>
                                        <p:tav tm="100000">
                                          <p:val>
                                            <p:strVal val="#ppt_x"/>
                                          </p:val>
                                        </p:tav>
                                      </p:tavLst>
                                    </p:anim>
                                    <p:anim calcmode="lin" valueType="num">
                                      <p:cBhvr additive="base">
                                        <p:cTn id="8" dur="500" fill="hold"/>
                                        <p:tgtEl>
                                          <p:spTgt spid="1843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nodePh="1">
                                  <p:stCondLst>
                                    <p:cond delay="0"/>
                                  </p:stCondLst>
                                  <p:endCondLst>
                                    <p:cond evt="begin" delay="0">
                                      <p:tn val="11"/>
                                    </p:cond>
                                  </p:endCondLst>
                                  <p:childTnLst>
                                    <p:set>
                                      <p:cBhvr>
                                        <p:cTn id="12" dur="1" fill="hold">
                                          <p:stCondLst>
                                            <p:cond delay="0"/>
                                          </p:stCondLst>
                                        </p:cTn>
                                        <p:tgtEl>
                                          <p:spTgt spid="18435">
                                            <p:txEl>
                                              <p:pRg st="0" end="0"/>
                                            </p:txEl>
                                          </p:spTgt>
                                        </p:tgtEl>
                                        <p:attrNameLst>
                                          <p:attrName>style.visibility</p:attrName>
                                        </p:attrNameLst>
                                      </p:cBhvr>
                                      <p:to>
                                        <p:strVal val="visible"/>
                                      </p:to>
                                    </p:set>
                                    <p:anim calcmode="lin" valueType="num">
                                      <p:cBhvr additive="base">
                                        <p:cTn id="13" dur="500" fill="hold"/>
                                        <p:tgtEl>
                                          <p:spTgt spid="18435">
                                            <p:txEl>
                                              <p:pRg st="0" end="0"/>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8435">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4" grpId="0" autoUpdateAnimBg="0"/>
      <p:bldP spid="18435" grpId="0" build="p" autoUpdateAnimBg="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ext Box 2"/>
          <p:cNvSpPr txBox="1">
            <a:spLocks noChangeArrowheads="1"/>
          </p:cNvSpPr>
          <p:nvPr/>
        </p:nvSpPr>
        <p:spPr bwMode="auto">
          <a:xfrm>
            <a:off x="250825" y="228600"/>
            <a:ext cx="8642350" cy="646331"/>
          </a:xfrm>
          <a:prstGeom prst="rect">
            <a:avLst/>
          </a:prstGeom>
          <a:noFill/>
          <a:ln w="9525">
            <a:noFill/>
            <a:miter lim="800000"/>
            <a:headEnd/>
            <a:tailEnd/>
          </a:ln>
          <a:effectLst/>
        </p:spPr>
        <p:txBody>
          <a:bodyPr>
            <a:spAutoFit/>
          </a:bodyPr>
          <a:lstStyle/>
          <a:p>
            <a:pPr algn="ctr">
              <a:spcBef>
                <a:spcPct val="50000"/>
              </a:spcBef>
            </a:pPr>
            <a:r>
              <a:rPr lang="en-AU" sz="3600" b="1" dirty="0" smtClean="0"/>
              <a:t>Naming Conventions</a:t>
            </a:r>
            <a:endParaRPr lang="en-AU" sz="3600" b="1" dirty="0"/>
          </a:p>
        </p:txBody>
      </p:sp>
      <p:sp>
        <p:nvSpPr>
          <p:cNvPr id="18435" name="Text Box 3"/>
          <p:cNvSpPr txBox="1">
            <a:spLocks noChangeArrowheads="1"/>
          </p:cNvSpPr>
          <p:nvPr/>
        </p:nvSpPr>
        <p:spPr bwMode="auto">
          <a:xfrm>
            <a:off x="539552" y="1196974"/>
            <a:ext cx="8208912" cy="5786199"/>
          </a:xfrm>
          <a:prstGeom prst="rect">
            <a:avLst/>
          </a:prstGeom>
          <a:noFill/>
          <a:ln w="9525">
            <a:noFill/>
            <a:miter lim="800000"/>
            <a:headEnd/>
            <a:tailEnd/>
          </a:ln>
          <a:effectLst/>
        </p:spPr>
        <p:txBody>
          <a:bodyPr wrap="square">
            <a:spAutoFit/>
          </a:bodyPr>
          <a:lstStyle/>
          <a:p>
            <a:pPr>
              <a:spcBef>
                <a:spcPct val="50000"/>
              </a:spcBef>
            </a:pPr>
            <a:r>
              <a:rPr lang="en-AU" sz="2800" dirty="0" smtClean="0"/>
              <a:t>At the design stage it is also vital that every field and object (form, query, report etc.) are properly named.</a:t>
            </a:r>
          </a:p>
          <a:p>
            <a:pPr>
              <a:spcBef>
                <a:spcPct val="50000"/>
              </a:spcBef>
            </a:pPr>
            <a:r>
              <a:rPr lang="en-AU" sz="2800" dirty="0" smtClean="0"/>
              <a:t>This means that they are easily identified and do not cause confusion, especially if multiple developers (or a team) are working on the solution.</a:t>
            </a:r>
          </a:p>
          <a:p>
            <a:pPr>
              <a:spcBef>
                <a:spcPct val="50000"/>
              </a:spcBef>
            </a:pPr>
            <a:r>
              <a:rPr lang="en-AU" sz="2800" dirty="0" smtClean="0"/>
              <a:t>An example of effective naming for fields is to prefix those in a certain table so they can be identified as belonging to that table.</a:t>
            </a:r>
          </a:p>
          <a:p>
            <a:pPr>
              <a:spcBef>
                <a:spcPct val="50000"/>
              </a:spcBef>
            </a:pPr>
            <a:r>
              <a:rPr lang="en-AU" sz="2800" dirty="0" smtClean="0"/>
              <a:t>Spaces and underscoring should be avoided in Access (use </a:t>
            </a:r>
            <a:r>
              <a:rPr lang="en-AU" sz="2800" dirty="0" err="1" smtClean="0"/>
              <a:t>CamelCase</a:t>
            </a:r>
            <a:r>
              <a:rPr lang="en-AU" sz="2800" dirty="0" smtClean="0"/>
              <a:t>).</a:t>
            </a:r>
          </a:p>
          <a:p>
            <a:pPr>
              <a:spcBef>
                <a:spcPct val="50000"/>
              </a:spcBef>
            </a:pPr>
            <a:endParaRPr lang="en-AU" sz="32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8434"/>
                                        </p:tgtEl>
                                        <p:attrNameLst>
                                          <p:attrName>style.visibility</p:attrName>
                                        </p:attrNameLst>
                                      </p:cBhvr>
                                      <p:to>
                                        <p:strVal val="visible"/>
                                      </p:to>
                                    </p:set>
                                    <p:anim calcmode="lin" valueType="num">
                                      <p:cBhvr additive="base">
                                        <p:cTn id="7" dur="500" fill="hold"/>
                                        <p:tgtEl>
                                          <p:spTgt spid="18434"/>
                                        </p:tgtEl>
                                        <p:attrNameLst>
                                          <p:attrName>ppt_x</p:attrName>
                                        </p:attrNameLst>
                                      </p:cBhvr>
                                      <p:tavLst>
                                        <p:tav tm="0">
                                          <p:val>
                                            <p:strVal val="0-#ppt_w/2"/>
                                          </p:val>
                                        </p:tav>
                                        <p:tav tm="100000">
                                          <p:val>
                                            <p:strVal val="#ppt_x"/>
                                          </p:val>
                                        </p:tav>
                                      </p:tavLst>
                                    </p:anim>
                                    <p:anim calcmode="lin" valueType="num">
                                      <p:cBhvr additive="base">
                                        <p:cTn id="8" dur="500" fill="hold"/>
                                        <p:tgtEl>
                                          <p:spTgt spid="1843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8435">
                                            <p:txEl>
                                              <p:pRg st="0" end="0"/>
                                            </p:txEl>
                                          </p:spTgt>
                                        </p:tgtEl>
                                        <p:attrNameLst>
                                          <p:attrName>style.visibility</p:attrName>
                                        </p:attrNameLst>
                                      </p:cBhvr>
                                      <p:to>
                                        <p:strVal val="visible"/>
                                      </p:to>
                                    </p:set>
                                    <p:anim calcmode="lin" valueType="num">
                                      <p:cBhvr additive="base">
                                        <p:cTn id="13" dur="500" fill="hold"/>
                                        <p:tgtEl>
                                          <p:spTgt spid="18435">
                                            <p:txEl>
                                              <p:pRg st="0" end="0"/>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843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8435">
                                            <p:txEl>
                                              <p:pRg st="1" end="1"/>
                                            </p:txEl>
                                          </p:spTgt>
                                        </p:tgtEl>
                                        <p:attrNameLst>
                                          <p:attrName>style.visibility</p:attrName>
                                        </p:attrNameLst>
                                      </p:cBhvr>
                                      <p:to>
                                        <p:strVal val="visible"/>
                                      </p:to>
                                    </p:set>
                                    <p:anim calcmode="lin" valueType="num">
                                      <p:cBhvr additive="base">
                                        <p:cTn id="19" dur="500" fill="hold"/>
                                        <p:tgtEl>
                                          <p:spTgt spid="18435">
                                            <p:txEl>
                                              <p:pRg st="1" end="1"/>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18435">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18435">
                                            <p:txEl>
                                              <p:pRg st="2" end="2"/>
                                            </p:txEl>
                                          </p:spTgt>
                                        </p:tgtEl>
                                        <p:attrNameLst>
                                          <p:attrName>style.visibility</p:attrName>
                                        </p:attrNameLst>
                                      </p:cBhvr>
                                      <p:to>
                                        <p:strVal val="visible"/>
                                      </p:to>
                                    </p:set>
                                    <p:anim calcmode="lin" valueType="num">
                                      <p:cBhvr additive="base">
                                        <p:cTn id="25" dur="500" fill="hold"/>
                                        <p:tgtEl>
                                          <p:spTgt spid="18435">
                                            <p:txEl>
                                              <p:pRg st="2" end="2"/>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8435">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18435">
                                            <p:txEl>
                                              <p:pRg st="3" end="3"/>
                                            </p:txEl>
                                          </p:spTgt>
                                        </p:tgtEl>
                                        <p:attrNameLst>
                                          <p:attrName>style.visibility</p:attrName>
                                        </p:attrNameLst>
                                      </p:cBhvr>
                                      <p:to>
                                        <p:strVal val="visible"/>
                                      </p:to>
                                    </p:set>
                                    <p:anim calcmode="lin" valueType="num">
                                      <p:cBhvr additive="base">
                                        <p:cTn id="31" dur="500" fill="hold"/>
                                        <p:tgtEl>
                                          <p:spTgt spid="18435">
                                            <p:txEl>
                                              <p:pRg st="3" end="3"/>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18435">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4" grpId="0" autoUpdateAnimBg="0"/>
      <p:bldP spid="18435" grpId="0" build="p" autoUpdateAnimBg="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ext Box 2"/>
          <p:cNvSpPr txBox="1">
            <a:spLocks noChangeArrowheads="1"/>
          </p:cNvSpPr>
          <p:nvPr/>
        </p:nvSpPr>
        <p:spPr bwMode="auto">
          <a:xfrm>
            <a:off x="250825" y="-27384"/>
            <a:ext cx="8642350" cy="646331"/>
          </a:xfrm>
          <a:prstGeom prst="rect">
            <a:avLst/>
          </a:prstGeom>
          <a:noFill/>
          <a:ln w="9525">
            <a:noFill/>
            <a:miter lim="800000"/>
            <a:headEnd/>
            <a:tailEnd/>
          </a:ln>
          <a:effectLst/>
        </p:spPr>
        <p:txBody>
          <a:bodyPr>
            <a:spAutoFit/>
          </a:bodyPr>
          <a:lstStyle/>
          <a:p>
            <a:pPr algn="ctr">
              <a:spcBef>
                <a:spcPct val="50000"/>
              </a:spcBef>
            </a:pPr>
            <a:r>
              <a:rPr lang="en-AU" sz="3600" b="1" dirty="0" smtClean="0"/>
              <a:t>Design Tools</a:t>
            </a:r>
            <a:endParaRPr lang="en-AU" sz="3600" b="1" dirty="0"/>
          </a:p>
        </p:txBody>
      </p:sp>
      <p:sp>
        <p:nvSpPr>
          <p:cNvPr id="18435" name="Text Box 3"/>
          <p:cNvSpPr txBox="1">
            <a:spLocks noChangeArrowheads="1"/>
          </p:cNvSpPr>
          <p:nvPr/>
        </p:nvSpPr>
        <p:spPr bwMode="auto">
          <a:xfrm>
            <a:off x="323528" y="602685"/>
            <a:ext cx="8640960" cy="338554"/>
          </a:xfrm>
          <a:prstGeom prst="rect">
            <a:avLst/>
          </a:prstGeom>
          <a:noFill/>
          <a:ln w="9525">
            <a:noFill/>
            <a:miter lim="800000"/>
            <a:headEnd/>
            <a:tailEnd/>
          </a:ln>
          <a:effectLst/>
        </p:spPr>
        <p:txBody>
          <a:bodyPr wrap="square">
            <a:spAutoFit/>
          </a:bodyPr>
          <a:lstStyle/>
          <a:p>
            <a:pPr marL="274638" indent="-274638">
              <a:spcBef>
                <a:spcPct val="50000"/>
              </a:spcBef>
              <a:buFont typeface="Arial" pitchFamily="34" charset="0"/>
              <a:buChar char="•"/>
            </a:pPr>
            <a:r>
              <a:rPr lang="en-AU" sz="1600" dirty="0" smtClean="0"/>
              <a:t>A </a:t>
            </a:r>
            <a:r>
              <a:rPr lang="en-AU" sz="1600" b="1" dirty="0" smtClean="0"/>
              <a:t>data dictionary </a:t>
            </a:r>
            <a:r>
              <a:rPr lang="en-AU" sz="1600" dirty="0" smtClean="0"/>
              <a:t>explains how each field should be set up in a table. (p 37</a:t>
            </a:r>
            <a:r>
              <a:rPr lang="en-AU" sz="1600" dirty="0" smtClean="0"/>
              <a:t>)</a:t>
            </a: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71600" y="941238"/>
            <a:ext cx="7344816" cy="541972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8434"/>
                                        </p:tgtEl>
                                        <p:attrNameLst>
                                          <p:attrName>style.visibility</p:attrName>
                                        </p:attrNameLst>
                                      </p:cBhvr>
                                      <p:to>
                                        <p:strVal val="visible"/>
                                      </p:to>
                                    </p:set>
                                    <p:anim calcmode="lin" valueType="num">
                                      <p:cBhvr additive="base">
                                        <p:cTn id="7" dur="500" fill="hold"/>
                                        <p:tgtEl>
                                          <p:spTgt spid="18434"/>
                                        </p:tgtEl>
                                        <p:attrNameLst>
                                          <p:attrName>ppt_x</p:attrName>
                                        </p:attrNameLst>
                                      </p:cBhvr>
                                      <p:tavLst>
                                        <p:tav tm="0">
                                          <p:val>
                                            <p:strVal val="0-#ppt_w/2"/>
                                          </p:val>
                                        </p:tav>
                                        <p:tav tm="100000">
                                          <p:val>
                                            <p:strVal val="#ppt_x"/>
                                          </p:val>
                                        </p:tav>
                                      </p:tavLst>
                                    </p:anim>
                                    <p:anim calcmode="lin" valueType="num">
                                      <p:cBhvr additive="base">
                                        <p:cTn id="8" dur="500" fill="hold"/>
                                        <p:tgtEl>
                                          <p:spTgt spid="1843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8435">
                                            <p:txEl>
                                              <p:pRg st="0" end="0"/>
                                            </p:txEl>
                                          </p:spTgt>
                                        </p:tgtEl>
                                        <p:attrNameLst>
                                          <p:attrName>style.visibility</p:attrName>
                                        </p:attrNameLst>
                                      </p:cBhvr>
                                      <p:to>
                                        <p:strVal val="visible"/>
                                      </p:to>
                                    </p:set>
                                    <p:anim calcmode="lin" valueType="num">
                                      <p:cBhvr additive="base">
                                        <p:cTn id="13" dur="500" fill="hold"/>
                                        <p:tgtEl>
                                          <p:spTgt spid="18435">
                                            <p:txEl>
                                              <p:pRg st="0" end="0"/>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8435">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4" grpId="0" autoUpdateAnimBg="0"/>
      <p:bldP spid="18435" grpId="0" build="p" autoUpdateAnimBg="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ext Box 2"/>
          <p:cNvSpPr txBox="1">
            <a:spLocks noChangeArrowheads="1"/>
          </p:cNvSpPr>
          <p:nvPr/>
        </p:nvSpPr>
        <p:spPr bwMode="auto">
          <a:xfrm>
            <a:off x="250825" y="-27384"/>
            <a:ext cx="8642350" cy="646331"/>
          </a:xfrm>
          <a:prstGeom prst="rect">
            <a:avLst/>
          </a:prstGeom>
          <a:noFill/>
          <a:ln w="9525">
            <a:noFill/>
            <a:miter lim="800000"/>
            <a:headEnd/>
            <a:tailEnd/>
          </a:ln>
          <a:effectLst/>
        </p:spPr>
        <p:txBody>
          <a:bodyPr>
            <a:spAutoFit/>
          </a:bodyPr>
          <a:lstStyle/>
          <a:p>
            <a:pPr algn="ctr">
              <a:spcBef>
                <a:spcPct val="50000"/>
              </a:spcBef>
            </a:pPr>
            <a:r>
              <a:rPr lang="en-AU" sz="3600" b="1" dirty="0" smtClean="0"/>
              <a:t>Design Tools</a:t>
            </a:r>
            <a:endParaRPr lang="en-AU" sz="3600" b="1" dirty="0"/>
          </a:p>
        </p:txBody>
      </p:sp>
      <p:sp>
        <p:nvSpPr>
          <p:cNvPr id="18435" name="Text Box 3"/>
          <p:cNvSpPr txBox="1">
            <a:spLocks noChangeArrowheads="1"/>
          </p:cNvSpPr>
          <p:nvPr/>
        </p:nvSpPr>
        <p:spPr bwMode="auto">
          <a:xfrm>
            <a:off x="323528" y="692696"/>
            <a:ext cx="8640960" cy="5324535"/>
          </a:xfrm>
          <a:prstGeom prst="rect">
            <a:avLst/>
          </a:prstGeom>
          <a:noFill/>
          <a:ln w="9525">
            <a:noFill/>
            <a:miter lim="800000"/>
            <a:headEnd/>
            <a:tailEnd/>
          </a:ln>
          <a:effectLst/>
        </p:spPr>
        <p:txBody>
          <a:bodyPr wrap="square">
            <a:spAutoFit/>
          </a:bodyPr>
          <a:lstStyle/>
          <a:p>
            <a:pPr marL="274638" indent="-274638">
              <a:spcBef>
                <a:spcPct val="50000"/>
              </a:spcBef>
              <a:buFont typeface="Arial" pitchFamily="34" charset="0"/>
              <a:buChar char="•"/>
            </a:pPr>
            <a:r>
              <a:rPr lang="en-AU" sz="2800" dirty="0" smtClean="0"/>
              <a:t>An </a:t>
            </a:r>
            <a:r>
              <a:rPr lang="en-AU" sz="2800" b="1" dirty="0" smtClean="0"/>
              <a:t>Entity-relationship diagram </a:t>
            </a:r>
            <a:r>
              <a:rPr lang="en-AU" sz="1800" dirty="0" smtClean="0"/>
              <a:t>(ERD) is used to establish the inter-relationships between different data elements (p 28</a:t>
            </a:r>
            <a:r>
              <a:rPr lang="en-AU" sz="1800" dirty="0" smtClean="0"/>
              <a:t>)</a:t>
            </a:r>
          </a:p>
          <a:p>
            <a:pPr marL="274638" indent="-274638">
              <a:spcBef>
                <a:spcPct val="50000"/>
              </a:spcBef>
              <a:buFont typeface="Arial" pitchFamily="34" charset="0"/>
              <a:buChar char="•"/>
            </a:pPr>
            <a:endParaRPr lang="en-AU" sz="2800" dirty="0"/>
          </a:p>
          <a:p>
            <a:pPr marL="274638" indent="-274638">
              <a:spcBef>
                <a:spcPct val="50000"/>
              </a:spcBef>
              <a:buFont typeface="Arial" pitchFamily="34" charset="0"/>
              <a:buChar char="•"/>
            </a:pPr>
            <a:endParaRPr lang="en-AU" sz="2800" dirty="0" smtClean="0"/>
          </a:p>
          <a:p>
            <a:pPr marL="274638" indent="-274638">
              <a:spcBef>
                <a:spcPct val="50000"/>
              </a:spcBef>
              <a:buFont typeface="Arial" pitchFamily="34" charset="0"/>
              <a:buChar char="•"/>
            </a:pPr>
            <a:endParaRPr lang="en-AU" sz="2800" dirty="0"/>
          </a:p>
          <a:p>
            <a:pPr marL="274638" indent="-274638">
              <a:spcBef>
                <a:spcPct val="50000"/>
              </a:spcBef>
              <a:buFont typeface="Arial" pitchFamily="34" charset="0"/>
              <a:buChar char="•"/>
            </a:pPr>
            <a:endParaRPr lang="en-AU" sz="2800" dirty="0" smtClean="0"/>
          </a:p>
          <a:p>
            <a:pPr marL="274638" indent="-274638">
              <a:spcBef>
                <a:spcPct val="50000"/>
              </a:spcBef>
              <a:buFont typeface="Arial" pitchFamily="34" charset="0"/>
              <a:buChar char="•"/>
            </a:pPr>
            <a:endParaRPr lang="en-AU" sz="2800" dirty="0"/>
          </a:p>
          <a:p>
            <a:pPr marL="274638" indent="-274638">
              <a:spcBef>
                <a:spcPct val="50000"/>
              </a:spcBef>
              <a:buFont typeface="Arial" pitchFamily="34" charset="0"/>
              <a:buChar char="•"/>
            </a:pPr>
            <a:endParaRPr lang="en-AU" sz="2800" dirty="0" smtClean="0"/>
          </a:p>
          <a:p>
            <a:pPr marL="274638" indent="-274638">
              <a:spcBef>
                <a:spcPct val="50000"/>
              </a:spcBef>
              <a:buFont typeface="Arial" pitchFamily="34" charset="0"/>
              <a:buChar char="•"/>
            </a:pPr>
            <a:endParaRPr lang="en-AU" sz="2800"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99592" y="1556792"/>
            <a:ext cx="7094240" cy="4980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554488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8434"/>
                                        </p:tgtEl>
                                        <p:attrNameLst>
                                          <p:attrName>style.visibility</p:attrName>
                                        </p:attrNameLst>
                                      </p:cBhvr>
                                      <p:to>
                                        <p:strVal val="visible"/>
                                      </p:to>
                                    </p:set>
                                    <p:anim calcmode="lin" valueType="num">
                                      <p:cBhvr additive="base">
                                        <p:cTn id="7" dur="500" fill="hold"/>
                                        <p:tgtEl>
                                          <p:spTgt spid="18434"/>
                                        </p:tgtEl>
                                        <p:attrNameLst>
                                          <p:attrName>ppt_x</p:attrName>
                                        </p:attrNameLst>
                                      </p:cBhvr>
                                      <p:tavLst>
                                        <p:tav tm="0">
                                          <p:val>
                                            <p:strVal val="0-#ppt_w/2"/>
                                          </p:val>
                                        </p:tav>
                                        <p:tav tm="100000">
                                          <p:val>
                                            <p:strVal val="#ppt_x"/>
                                          </p:val>
                                        </p:tav>
                                      </p:tavLst>
                                    </p:anim>
                                    <p:anim calcmode="lin" valueType="num">
                                      <p:cBhvr additive="base">
                                        <p:cTn id="8" dur="500" fill="hold"/>
                                        <p:tgtEl>
                                          <p:spTgt spid="1843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8435">
                                            <p:txEl>
                                              <p:pRg st="0" end="0"/>
                                            </p:txEl>
                                          </p:spTgt>
                                        </p:tgtEl>
                                        <p:attrNameLst>
                                          <p:attrName>style.visibility</p:attrName>
                                        </p:attrNameLst>
                                      </p:cBhvr>
                                      <p:to>
                                        <p:strVal val="visible"/>
                                      </p:to>
                                    </p:set>
                                    <p:anim calcmode="lin" valueType="num">
                                      <p:cBhvr additive="base">
                                        <p:cTn id="13" dur="500" fill="hold"/>
                                        <p:tgtEl>
                                          <p:spTgt spid="18435">
                                            <p:txEl>
                                              <p:pRg st="0" end="0"/>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8435">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4" grpId="0" autoUpdateAnimBg="0"/>
      <p:bldP spid="18435" grpId="0" build="p" autoUpdateAnimBg="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ext Box 2"/>
          <p:cNvSpPr txBox="1">
            <a:spLocks noChangeArrowheads="1"/>
          </p:cNvSpPr>
          <p:nvPr/>
        </p:nvSpPr>
        <p:spPr bwMode="auto">
          <a:xfrm>
            <a:off x="250825" y="-27384"/>
            <a:ext cx="8642350" cy="646331"/>
          </a:xfrm>
          <a:prstGeom prst="rect">
            <a:avLst/>
          </a:prstGeom>
          <a:noFill/>
          <a:ln w="9525">
            <a:noFill/>
            <a:miter lim="800000"/>
            <a:headEnd/>
            <a:tailEnd/>
          </a:ln>
          <a:effectLst/>
        </p:spPr>
        <p:txBody>
          <a:bodyPr>
            <a:spAutoFit/>
          </a:bodyPr>
          <a:lstStyle/>
          <a:p>
            <a:pPr algn="ctr">
              <a:spcBef>
                <a:spcPct val="50000"/>
              </a:spcBef>
            </a:pPr>
            <a:r>
              <a:rPr lang="en-AU" sz="3600" b="1" dirty="0" smtClean="0"/>
              <a:t>Design Tools</a:t>
            </a:r>
            <a:endParaRPr lang="en-AU" sz="3600" b="1" dirty="0"/>
          </a:p>
        </p:txBody>
      </p:sp>
      <p:sp>
        <p:nvSpPr>
          <p:cNvPr id="18435" name="Text Box 3"/>
          <p:cNvSpPr txBox="1">
            <a:spLocks noChangeArrowheads="1"/>
          </p:cNvSpPr>
          <p:nvPr/>
        </p:nvSpPr>
        <p:spPr bwMode="auto">
          <a:xfrm>
            <a:off x="323528" y="692696"/>
            <a:ext cx="8640960" cy="4832092"/>
          </a:xfrm>
          <a:prstGeom prst="rect">
            <a:avLst/>
          </a:prstGeom>
          <a:noFill/>
          <a:ln w="9525">
            <a:noFill/>
            <a:miter lim="800000"/>
            <a:headEnd/>
            <a:tailEnd/>
          </a:ln>
          <a:effectLst/>
        </p:spPr>
        <p:txBody>
          <a:bodyPr wrap="square">
            <a:spAutoFit/>
          </a:bodyPr>
          <a:lstStyle/>
          <a:p>
            <a:pPr marL="274638" indent="-274638">
              <a:spcBef>
                <a:spcPct val="50000"/>
              </a:spcBef>
              <a:buFont typeface="Arial" pitchFamily="34" charset="0"/>
              <a:buChar char="•"/>
            </a:pPr>
            <a:r>
              <a:rPr lang="en-AU" sz="2800" dirty="0" smtClean="0"/>
              <a:t>A </a:t>
            </a:r>
            <a:r>
              <a:rPr lang="en-AU" sz="2800" b="1" dirty="0" smtClean="0"/>
              <a:t>data structure diagram</a:t>
            </a:r>
            <a:r>
              <a:rPr lang="en-AU" sz="2800" dirty="0" smtClean="0"/>
              <a:t> illustrates the relationships and links between tables. (p </a:t>
            </a:r>
            <a:r>
              <a:rPr lang="en-AU" sz="2800" dirty="0"/>
              <a:t>3</a:t>
            </a:r>
            <a:r>
              <a:rPr lang="en-AU" sz="2800" dirty="0" smtClean="0"/>
              <a:t>9</a:t>
            </a:r>
            <a:r>
              <a:rPr lang="en-AU" sz="2800" dirty="0" smtClean="0"/>
              <a:t>)</a:t>
            </a:r>
          </a:p>
          <a:p>
            <a:pPr marL="274638" indent="-274638">
              <a:spcBef>
                <a:spcPct val="50000"/>
              </a:spcBef>
              <a:buFont typeface="Arial" pitchFamily="34" charset="0"/>
              <a:buChar char="•"/>
            </a:pPr>
            <a:endParaRPr lang="en-AU" sz="2800" dirty="0"/>
          </a:p>
          <a:p>
            <a:pPr marL="274638" indent="-274638">
              <a:spcBef>
                <a:spcPct val="50000"/>
              </a:spcBef>
              <a:buFont typeface="Arial" pitchFamily="34" charset="0"/>
              <a:buChar char="•"/>
            </a:pPr>
            <a:endParaRPr lang="en-AU" sz="2800" dirty="0" smtClean="0"/>
          </a:p>
          <a:p>
            <a:pPr marL="274638" indent="-274638">
              <a:spcBef>
                <a:spcPct val="50000"/>
              </a:spcBef>
              <a:buFont typeface="Arial" pitchFamily="34" charset="0"/>
              <a:buChar char="•"/>
            </a:pPr>
            <a:endParaRPr lang="en-AU" sz="2800" dirty="0"/>
          </a:p>
          <a:p>
            <a:pPr marL="274638" indent="-274638">
              <a:spcBef>
                <a:spcPct val="50000"/>
              </a:spcBef>
              <a:buFont typeface="Arial" pitchFamily="34" charset="0"/>
              <a:buChar char="•"/>
            </a:pPr>
            <a:endParaRPr lang="en-AU" sz="2800" dirty="0" smtClean="0"/>
          </a:p>
          <a:p>
            <a:pPr marL="274638" indent="-274638">
              <a:spcBef>
                <a:spcPct val="50000"/>
              </a:spcBef>
              <a:buFont typeface="Arial" pitchFamily="34" charset="0"/>
              <a:buChar char="•"/>
            </a:pPr>
            <a:endParaRPr lang="en-AU" sz="2800" dirty="0"/>
          </a:p>
          <a:p>
            <a:pPr marL="274638" indent="-274638">
              <a:spcBef>
                <a:spcPct val="50000"/>
              </a:spcBef>
              <a:buFont typeface="Arial" pitchFamily="34" charset="0"/>
              <a:buChar char="•"/>
            </a:pPr>
            <a:endParaRPr lang="en-AU" sz="2800" dirty="0" smtClean="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05592" y="1844824"/>
            <a:ext cx="8079447" cy="378636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8309280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8434"/>
                                        </p:tgtEl>
                                        <p:attrNameLst>
                                          <p:attrName>style.visibility</p:attrName>
                                        </p:attrNameLst>
                                      </p:cBhvr>
                                      <p:to>
                                        <p:strVal val="visible"/>
                                      </p:to>
                                    </p:set>
                                    <p:anim calcmode="lin" valueType="num">
                                      <p:cBhvr additive="base">
                                        <p:cTn id="7" dur="500" fill="hold"/>
                                        <p:tgtEl>
                                          <p:spTgt spid="18434"/>
                                        </p:tgtEl>
                                        <p:attrNameLst>
                                          <p:attrName>ppt_x</p:attrName>
                                        </p:attrNameLst>
                                      </p:cBhvr>
                                      <p:tavLst>
                                        <p:tav tm="0">
                                          <p:val>
                                            <p:strVal val="0-#ppt_w/2"/>
                                          </p:val>
                                        </p:tav>
                                        <p:tav tm="100000">
                                          <p:val>
                                            <p:strVal val="#ppt_x"/>
                                          </p:val>
                                        </p:tav>
                                      </p:tavLst>
                                    </p:anim>
                                    <p:anim calcmode="lin" valueType="num">
                                      <p:cBhvr additive="base">
                                        <p:cTn id="8" dur="500" fill="hold"/>
                                        <p:tgtEl>
                                          <p:spTgt spid="1843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8435">
                                            <p:txEl>
                                              <p:pRg st="0" end="0"/>
                                            </p:txEl>
                                          </p:spTgt>
                                        </p:tgtEl>
                                        <p:attrNameLst>
                                          <p:attrName>style.visibility</p:attrName>
                                        </p:attrNameLst>
                                      </p:cBhvr>
                                      <p:to>
                                        <p:strVal val="visible"/>
                                      </p:to>
                                    </p:set>
                                    <p:anim calcmode="lin" valueType="num">
                                      <p:cBhvr additive="base">
                                        <p:cTn id="13" dur="500" fill="hold"/>
                                        <p:tgtEl>
                                          <p:spTgt spid="18435">
                                            <p:txEl>
                                              <p:pRg st="0" end="0"/>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8435">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4" grpId="0" autoUpdateAnimBg="0"/>
      <p:bldP spid="18435" grpId="0" build="p" autoUpdateAnimBg="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ext Box 2"/>
          <p:cNvSpPr txBox="1">
            <a:spLocks noChangeArrowheads="1"/>
          </p:cNvSpPr>
          <p:nvPr/>
        </p:nvSpPr>
        <p:spPr bwMode="auto">
          <a:xfrm>
            <a:off x="250825" y="-27384"/>
            <a:ext cx="8642350" cy="646331"/>
          </a:xfrm>
          <a:prstGeom prst="rect">
            <a:avLst/>
          </a:prstGeom>
          <a:noFill/>
          <a:ln w="9525">
            <a:noFill/>
            <a:miter lim="800000"/>
            <a:headEnd/>
            <a:tailEnd/>
          </a:ln>
          <a:effectLst/>
        </p:spPr>
        <p:txBody>
          <a:bodyPr>
            <a:spAutoFit/>
          </a:bodyPr>
          <a:lstStyle/>
          <a:p>
            <a:pPr algn="ctr">
              <a:spcBef>
                <a:spcPct val="50000"/>
              </a:spcBef>
            </a:pPr>
            <a:r>
              <a:rPr lang="en-AU" sz="3600" b="1" dirty="0" smtClean="0"/>
              <a:t>Design Tools</a:t>
            </a:r>
            <a:endParaRPr lang="en-AU" sz="3600" b="1" dirty="0"/>
          </a:p>
        </p:txBody>
      </p:sp>
      <p:sp>
        <p:nvSpPr>
          <p:cNvPr id="18435" name="Text Box 3"/>
          <p:cNvSpPr txBox="1">
            <a:spLocks noChangeArrowheads="1"/>
          </p:cNvSpPr>
          <p:nvPr/>
        </p:nvSpPr>
        <p:spPr bwMode="auto">
          <a:xfrm>
            <a:off x="323528" y="692696"/>
            <a:ext cx="8640960" cy="6124754"/>
          </a:xfrm>
          <a:prstGeom prst="rect">
            <a:avLst/>
          </a:prstGeom>
          <a:noFill/>
          <a:ln w="9525">
            <a:noFill/>
            <a:miter lim="800000"/>
            <a:headEnd/>
            <a:tailEnd/>
          </a:ln>
          <a:effectLst/>
        </p:spPr>
        <p:txBody>
          <a:bodyPr wrap="square">
            <a:spAutoFit/>
          </a:bodyPr>
          <a:lstStyle/>
          <a:p>
            <a:pPr marL="274638" indent="-274638">
              <a:spcBef>
                <a:spcPct val="50000"/>
              </a:spcBef>
              <a:buFont typeface="Arial" pitchFamily="34" charset="0"/>
              <a:buChar char="•"/>
            </a:pPr>
            <a:r>
              <a:rPr lang="en-AU" sz="2800" dirty="0" smtClean="0"/>
              <a:t>A </a:t>
            </a:r>
            <a:r>
              <a:rPr lang="en-AU" sz="2800" b="1" dirty="0" smtClean="0"/>
              <a:t>query design</a:t>
            </a:r>
            <a:r>
              <a:rPr lang="en-AU" sz="2800" dirty="0" smtClean="0"/>
              <a:t> specifies what each query (find/filter) will actually do (p 40</a:t>
            </a:r>
            <a:r>
              <a:rPr lang="en-AU" sz="2800" dirty="0" smtClean="0"/>
              <a:t>).</a:t>
            </a:r>
          </a:p>
          <a:p>
            <a:pPr marL="274638" indent="-274638">
              <a:spcBef>
                <a:spcPct val="50000"/>
              </a:spcBef>
              <a:buFont typeface="Arial" pitchFamily="34" charset="0"/>
              <a:buChar char="•"/>
            </a:pPr>
            <a:endParaRPr lang="en-AU" sz="2800" dirty="0"/>
          </a:p>
          <a:p>
            <a:pPr marL="274638" indent="-274638">
              <a:spcBef>
                <a:spcPct val="50000"/>
              </a:spcBef>
              <a:buFont typeface="Arial" pitchFamily="34" charset="0"/>
              <a:buChar char="•"/>
            </a:pPr>
            <a:endParaRPr lang="en-AU" sz="2800" dirty="0" smtClean="0"/>
          </a:p>
          <a:p>
            <a:pPr marL="274638" indent="-274638">
              <a:spcBef>
                <a:spcPct val="50000"/>
              </a:spcBef>
              <a:buFont typeface="Arial" pitchFamily="34" charset="0"/>
              <a:buChar char="•"/>
            </a:pPr>
            <a:endParaRPr lang="en-AU" sz="2800" dirty="0"/>
          </a:p>
          <a:p>
            <a:pPr marL="274638" indent="-274638">
              <a:spcBef>
                <a:spcPct val="50000"/>
              </a:spcBef>
              <a:buFont typeface="Arial" pitchFamily="34" charset="0"/>
              <a:buChar char="•"/>
            </a:pPr>
            <a:endParaRPr lang="en-AU" sz="2800" dirty="0" smtClean="0"/>
          </a:p>
          <a:p>
            <a:pPr marL="274638" indent="-274638">
              <a:spcBef>
                <a:spcPct val="50000"/>
              </a:spcBef>
              <a:buFont typeface="Arial" pitchFamily="34" charset="0"/>
              <a:buChar char="•"/>
            </a:pPr>
            <a:endParaRPr lang="en-AU" sz="2800" dirty="0"/>
          </a:p>
          <a:p>
            <a:pPr marL="274638" indent="-274638">
              <a:spcBef>
                <a:spcPct val="50000"/>
              </a:spcBef>
              <a:buFont typeface="Arial" pitchFamily="34" charset="0"/>
              <a:buChar char="•"/>
            </a:pPr>
            <a:endParaRPr lang="en-AU" sz="2800" dirty="0" smtClean="0"/>
          </a:p>
          <a:p>
            <a:pPr marL="274638" indent="-274638">
              <a:spcBef>
                <a:spcPct val="50000"/>
              </a:spcBef>
              <a:buFont typeface="Arial" pitchFamily="34" charset="0"/>
              <a:buChar char="•"/>
            </a:pPr>
            <a:endParaRPr lang="en-AU" sz="2800" dirty="0"/>
          </a:p>
          <a:p>
            <a:pPr marL="274638" indent="-274638">
              <a:spcBef>
                <a:spcPct val="50000"/>
              </a:spcBef>
              <a:buFont typeface="Arial" pitchFamily="34" charset="0"/>
              <a:buChar char="•"/>
            </a:pPr>
            <a:endParaRPr lang="en-AU" sz="2800" dirty="0" smtClean="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726" y="1761436"/>
            <a:ext cx="9187688" cy="411583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3968356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8434"/>
                                        </p:tgtEl>
                                        <p:attrNameLst>
                                          <p:attrName>style.visibility</p:attrName>
                                        </p:attrNameLst>
                                      </p:cBhvr>
                                      <p:to>
                                        <p:strVal val="visible"/>
                                      </p:to>
                                    </p:set>
                                    <p:anim calcmode="lin" valueType="num">
                                      <p:cBhvr additive="base">
                                        <p:cTn id="7" dur="500" fill="hold"/>
                                        <p:tgtEl>
                                          <p:spTgt spid="18434"/>
                                        </p:tgtEl>
                                        <p:attrNameLst>
                                          <p:attrName>ppt_x</p:attrName>
                                        </p:attrNameLst>
                                      </p:cBhvr>
                                      <p:tavLst>
                                        <p:tav tm="0">
                                          <p:val>
                                            <p:strVal val="0-#ppt_w/2"/>
                                          </p:val>
                                        </p:tav>
                                        <p:tav tm="100000">
                                          <p:val>
                                            <p:strVal val="#ppt_x"/>
                                          </p:val>
                                        </p:tav>
                                      </p:tavLst>
                                    </p:anim>
                                    <p:anim calcmode="lin" valueType="num">
                                      <p:cBhvr additive="base">
                                        <p:cTn id="8" dur="500" fill="hold"/>
                                        <p:tgtEl>
                                          <p:spTgt spid="1843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8435">
                                            <p:txEl>
                                              <p:pRg st="0" end="0"/>
                                            </p:txEl>
                                          </p:spTgt>
                                        </p:tgtEl>
                                        <p:attrNameLst>
                                          <p:attrName>style.visibility</p:attrName>
                                        </p:attrNameLst>
                                      </p:cBhvr>
                                      <p:to>
                                        <p:strVal val="visible"/>
                                      </p:to>
                                    </p:set>
                                    <p:anim calcmode="lin" valueType="num">
                                      <p:cBhvr additive="base">
                                        <p:cTn id="13" dur="500" fill="hold"/>
                                        <p:tgtEl>
                                          <p:spTgt spid="18435">
                                            <p:txEl>
                                              <p:pRg st="0" end="0"/>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8435">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4" grpId="0" autoUpdateAnimBg="0"/>
      <p:bldP spid="18435" grpId="0" build="p" autoUpdateAnimBg="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ext Box 2"/>
          <p:cNvSpPr txBox="1">
            <a:spLocks noChangeArrowheads="1"/>
          </p:cNvSpPr>
          <p:nvPr/>
        </p:nvSpPr>
        <p:spPr bwMode="auto">
          <a:xfrm>
            <a:off x="250825" y="-27384"/>
            <a:ext cx="8642350" cy="646331"/>
          </a:xfrm>
          <a:prstGeom prst="rect">
            <a:avLst/>
          </a:prstGeom>
          <a:noFill/>
          <a:ln w="9525">
            <a:noFill/>
            <a:miter lim="800000"/>
            <a:headEnd/>
            <a:tailEnd/>
          </a:ln>
          <a:effectLst/>
        </p:spPr>
        <p:txBody>
          <a:bodyPr>
            <a:spAutoFit/>
          </a:bodyPr>
          <a:lstStyle/>
          <a:p>
            <a:pPr algn="ctr">
              <a:spcBef>
                <a:spcPct val="50000"/>
              </a:spcBef>
            </a:pPr>
            <a:r>
              <a:rPr lang="en-AU" sz="3600" b="1" dirty="0" smtClean="0"/>
              <a:t>Design Tools</a:t>
            </a:r>
            <a:endParaRPr lang="en-AU" sz="3600" b="1" dirty="0"/>
          </a:p>
        </p:txBody>
      </p:sp>
      <p:sp>
        <p:nvSpPr>
          <p:cNvPr id="18435" name="Text Box 3"/>
          <p:cNvSpPr txBox="1">
            <a:spLocks noChangeArrowheads="1"/>
          </p:cNvSpPr>
          <p:nvPr/>
        </p:nvSpPr>
        <p:spPr bwMode="auto">
          <a:xfrm>
            <a:off x="323528" y="692696"/>
            <a:ext cx="8640960" cy="6124754"/>
          </a:xfrm>
          <a:prstGeom prst="rect">
            <a:avLst/>
          </a:prstGeom>
          <a:noFill/>
          <a:ln w="9525">
            <a:noFill/>
            <a:miter lim="800000"/>
            <a:headEnd/>
            <a:tailEnd/>
          </a:ln>
          <a:effectLst/>
        </p:spPr>
        <p:txBody>
          <a:bodyPr wrap="square">
            <a:spAutoFit/>
          </a:bodyPr>
          <a:lstStyle/>
          <a:p>
            <a:pPr marL="274638" indent="-274638">
              <a:spcBef>
                <a:spcPct val="50000"/>
              </a:spcBef>
              <a:buFont typeface="Arial" pitchFamily="34" charset="0"/>
              <a:buChar char="•"/>
            </a:pPr>
            <a:r>
              <a:rPr lang="en-AU" sz="2800" dirty="0" smtClean="0"/>
              <a:t>A </a:t>
            </a:r>
            <a:r>
              <a:rPr lang="en-AU" sz="2800" b="1" dirty="0" smtClean="0"/>
              <a:t>Layout </a:t>
            </a:r>
            <a:r>
              <a:rPr lang="en-AU" sz="2800" b="1" dirty="0" smtClean="0"/>
              <a:t>diagrams and </a:t>
            </a:r>
            <a:r>
              <a:rPr lang="en-AU" sz="2800" b="1" dirty="0" err="1" smtClean="0"/>
              <a:t>mockups</a:t>
            </a:r>
            <a:r>
              <a:rPr lang="en-AU" sz="2800" b="1" dirty="0" smtClean="0"/>
              <a:t> </a:t>
            </a:r>
            <a:r>
              <a:rPr lang="en-AU" sz="2800" dirty="0" smtClean="0"/>
              <a:t>shows what an input (form) and output (report) will look like</a:t>
            </a:r>
            <a:r>
              <a:rPr lang="en-AU" sz="2800" dirty="0" smtClean="0"/>
              <a:t>.</a:t>
            </a:r>
          </a:p>
          <a:p>
            <a:pPr marL="274638" indent="-274638">
              <a:spcBef>
                <a:spcPct val="50000"/>
              </a:spcBef>
              <a:buFont typeface="Arial" pitchFamily="34" charset="0"/>
              <a:buChar char="•"/>
            </a:pPr>
            <a:endParaRPr lang="en-AU" sz="2800" dirty="0"/>
          </a:p>
          <a:p>
            <a:pPr marL="274638" indent="-274638">
              <a:spcBef>
                <a:spcPct val="50000"/>
              </a:spcBef>
              <a:buFont typeface="Arial" pitchFamily="34" charset="0"/>
              <a:buChar char="•"/>
            </a:pPr>
            <a:endParaRPr lang="en-AU" sz="2800" dirty="0" smtClean="0"/>
          </a:p>
          <a:p>
            <a:pPr marL="274638" indent="-274638">
              <a:spcBef>
                <a:spcPct val="50000"/>
              </a:spcBef>
              <a:buFont typeface="Arial" pitchFamily="34" charset="0"/>
              <a:buChar char="•"/>
            </a:pPr>
            <a:endParaRPr lang="en-AU" sz="2800" dirty="0"/>
          </a:p>
          <a:p>
            <a:pPr marL="274638" indent="-274638">
              <a:spcBef>
                <a:spcPct val="50000"/>
              </a:spcBef>
              <a:buFont typeface="Arial" pitchFamily="34" charset="0"/>
              <a:buChar char="•"/>
            </a:pPr>
            <a:endParaRPr lang="en-AU" sz="2800" dirty="0" smtClean="0"/>
          </a:p>
          <a:p>
            <a:pPr marL="274638" indent="-274638">
              <a:spcBef>
                <a:spcPct val="50000"/>
              </a:spcBef>
              <a:buFont typeface="Arial" pitchFamily="34" charset="0"/>
              <a:buChar char="•"/>
            </a:pPr>
            <a:endParaRPr lang="en-AU" sz="2800" dirty="0"/>
          </a:p>
          <a:p>
            <a:pPr marL="274638" indent="-274638">
              <a:spcBef>
                <a:spcPct val="50000"/>
              </a:spcBef>
              <a:buFont typeface="Arial" pitchFamily="34" charset="0"/>
              <a:buChar char="•"/>
            </a:pPr>
            <a:endParaRPr lang="en-AU" sz="2800" dirty="0" smtClean="0"/>
          </a:p>
          <a:p>
            <a:pPr marL="274638" indent="-274638">
              <a:spcBef>
                <a:spcPct val="50000"/>
              </a:spcBef>
              <a:buFont typeface="Arial" pitchFamily="34" charset="0"/>
              <a:buChar char="•"/>
            </a:pPr>
            <a:endParaRPr lang="en-AU" sz="2800" dirty="0"/>
          </a:p>
          <a:p>
            <a:pPr marL="274638" indent="-274638">
              <a:spcBef>
                <a:spcPct val="50000"/>
              </a:spcBef>
              <a:buFont typeface="Arial" pitchFamily="34" charset="0"/>
              <a:buChar char="•"/>
            </a:pPr>
            <a:endParaRPr lang="en-AU" sz="2800" dirty="0" smtClean="0"/>
          </a:p>
        </p:txBody>
      </p:sp>
    </p:spTree>
    <p:extLst>
      <p:ext uri="{BB962C8B-B14F-4D97-AF65-F5344CB8AC3E}">
        <p14:creationId xmlns:p14="http://schemas.microsoft.com/office/powerpoint/2010/main" val="34148617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8434"/>
                                        </p:tgtEl>
                                        <p:attrNameLst>
                                          <p:attrName>style.visibility</p:attrName>
                                        </p:attrNameLst>
                                      </p:cBhvr>
                                      <p:to>
                                        <p:strVal val="visible"/>
                                      </p:to>
                                    </p:set>
                                    <p:anim calcmode="lin" valueType="num">
                                      <p:cBhvr additive="base">
                                        <p:cTn id="7" dur="500" fill="hold"/>
                                        <p:tgtEl>
                                          <p:spTgt spid="18434"/>
                                        </p:tgtEl>
                                        <p:attrNameLst>
                                          <p:attrName>ppt_x</p:attrName>
                                        </p:attrNameLst>
                                      </p:cBhvr>
                                      <p:tavLst>
                                        <p:tav tm="0">
                                          <p:val>
                                            <p:strVal val="0-#ppt_w/2"/>
                                          </p:val>
                                        </p:tav>
                                        <p:tav tm="100000">
                                          <p:val>
                                            <p:strVal val="#ppt_x"/>
                                          </p:val>
                                        </p:tav>
                                      </p:tavLst>
                                    </p:anim>
                                    <p:anim calcmode="lin" valueType="num">
                                      <p:cBhvr additive="base">
                                        <p:cTn id="8" dur="500" fill="hold"/>
                                        <p:tgtEl>
                                          <p:spTgt spid="1843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8435">
                                            <p:txEl>
                                              <p:pRg st="0" end="0"/>
                                            </p:txEl>
                                          </p:spTgt>
                                        </p:tgtEl>
                                        <p:attrNameLst>
                                          <p:attrName>style.visibility</p:attrName>
                                        </p:attrNameLst>
                                      </p:cBhvr>
                                      <p:to>
                                        <p:strVal val="visible"/>
                                      </p:to>
                                    </p:set>
                                    <p:anim calcmode="lin" valueType="num">
                                      <p:cBhvr additive="base">
                                        <p:cTn id="13" dur="500" fill="hold"/>
                                        <p:tgtEl>
                                          <p:spTgt spid="18435">
                                            <p:txEl>
                                              <p:pRg st="0" end="0"/>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8435">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4" grpId="0" autoUpdateAnimBg="0"/>
      <p:bldP spid="18435" grpId="0" build="p" autoUpdateAnimBg="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ext Box 2"/>
          <p:cNvSpPr txBox="1">
            <a:spLocks noChangeArrowheads="1"/>
          </p:cNvSpPr>
          <p:nvPr/>
        </p:nvSpPr>
        <p:spPr bwMode="auto">
          <a:xfrm>
            <a:off x="250825" y="228600"/>
            <a:ext cx="8642350" cy="646331"/>
          </a:xfrm>
          <a:prstGeom prst="rect">
            <a:avLst/>
          </a:prstGeom>
          <a:noFill/>
          <a:ln w="9525">
            <a:noFill/>
            <a:miter lim="800000"/>
            <a:headEnd/>
            <a:tailEnd/>
          </a:ln>
          <a:effectLst/>
        </p:spPr>
        <p:txBody>
          <a:bodyPr>
            <a:spAutoFit/>
          </a:bodyPr>
          <a:lstStyle/>
          <a:p>
            <a:pPr algn="ctr">
              <a:spcBef>
                <a:spcPct val="50000"/>
              </a:spcBef>
            </a:pPr>
            <a:r>
              <a:rPr lang="en-AU" sz="3600" b="1" dirty="0" smtClean="0"/>
              <a:t>Test Data</a:t>
            </a:r>
            <a:endParaRPr lang="en-AU" sz="3600" b="1" dirty="0"/>
          </a:p>
        </p:txBody>
      </p:sp>
      <p:sp>
        <p:nvSpPr>
          <p:cNvPr id="18435" name="Text Box 3"/>
          <p:cNvSpPr txBox="1">
            <a:spLocks noChangeArrowheads="1"/>
          </p:cNvSpPr>
          <p:nvPr/>
        </p:nvSpPr>
        <p:spPr bwMode="auto">
          <a:xfrm>
            <a:off x="539552" y="1196974"/>
            <a:ext cx="8208912" cy="5262979"/>
          </a:xfrm>
          <a:prstGeom prst="rect">
            <a:avLst/>
          </a:prstGeom>
          <a:noFill/>
          <a:ln w="9525">
            <a:noFill/>
            <a:miter lim="800000"/>
            <a:headEnd/>
            <a:tailEnd/>
          </a:ln>
          <a:effectLst/>
        </p:spPr>
        <p:txBody>
          <a:bodyPr wrap="square">
            <a:spAutoFit/>
          </a:bodyPr>
          <a:lstStyle/>
          <a:p>
            <a:pPr marL="457200" indent="-457200">
              <a:spcBef>
                <a:spcPct val="50000"/>
              </a:spcBef>
              <a:buFont typeface="Arial" panose="020B0604020202020204" pitchFamily="34" charset="0"/>
              <a:buChar char="•"/>
            </a:pPr>
            <a:r>
              <a:rPr lang="en-AU" sz="2800" dirty="0" smtClean="0"/>
              <a:t>Test data is also prepared at the </a:t>
            </a:r>
            <a:r>
              <a:rPr lang="en-AU" sz="2800" b="1" dirty="0" smtClean="0"/>
              <a:t>design</a:t>
            </a:r>
            <a:r>
              <a:rPr lang="en-AU" sz="2800" dirty="0" smtClean="0"/>
              <a:t> stage ready to be used later in the problem-solving process. A test plan </a:t>
            </a:r>
            <a:r>
              <a:rPr lang="en-AU" sz="2800" dirty="0" smtClean="0"/>
              <a:t>is also developed </a:t>
            </a:r>
            <a:r>
              <a:rPr lang="en-AU" sz="2800" dirty="0" smtClean="0"/>
              <a:t>here.</a:t>
            </a:r>
          </a:p>
          <a:p>
            <a:pPr marL="457200" indent="-457200">
              <a:spcBef>
                <a:spcPct val="50000"/>
              </a:spcBef>
              <a:buFont typeface="Arial" panose="020B0604020202020204" pitchFamily="34" charset="0"/>
              <a:buChar char="•"/>
            </a:pPr>
            <a:r>
              <a:rPr lang="en-AU" sz="2800" dirty="0" smtClean="0"/>
              <a:t>This data should be prepared on the basis of ensuring the solution functions correctly (p 41).</a:t>
            </a:r>
          </a:p>
          <a:p>
            <a:pPr marL="457200" indent="-457200">
              <a:spcBef>
                <a:spcPct val="50000"/>
              </a:spcBef>
              <a:buFont typeface="Arial" panose="020B0604020202020204" pitchFamily="34" charset="0"/>
              <a:buChar char="•"/>
            </a:pPr>
            <a:r>
              <a:rPr lang="en-AU" sz="2800" dirty="0" smtClean="0"/>
              <a:t>The test data should test that validation rules (range checks, input masks, existence checks etc.) are picking up unreasonable or incorrect data, that calculations are returning the correct result, that queries filter out the correct data and that macros complete the tasks required.</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8434"/>
                                        </p:tgtEl>
                                        <p:attrNameLst>
                                          <p:attrName>style.visibility</p:attrName>
                                        </p:attrNameLst>
                                      </p:cBhvr>
                                      <p:to>
                                        <p:strVal val="visible"/>
                                      </p:to>
                                    </p:set>
                                    <p:anim calcmode="lin" valueType="num">
                                      <p:cBhvr additive="base">
                                        <p:cTn id="7" dur="500" fill="hold"/>
                                        <p:tgtEl>
                                          <p:spTgt spid="18434"/>
                                        </p:tgtEl>
                                        <p:attrNameLst>
                                          <p:attrName>ppt_x</p:attrName>
                                        </p:attrNameLst>
                                      </p:cBhvr>
                                      <p:tavLst>
                                        <p:tav tm="0">
                                          <p:val>
                                            <p:strVal val="0-#ppt_w/2"/>
                                          </p:val>
                                        </p:tav>
                                        <p:tav tm="100000">
                                          <p:val>
                                            <p:strVal val="#ppt_x"/>
                                          </p:val>
                                        </p:tav>
                                      </p:tavLst>
                                    </p:anim>
                                    <p:anim calcmode="lin" valueType="num">
                                      <p:cBhvr additive="base">
                                        <p:cTn id="8" dur="500" fill="hold"/>
                                        <p:tgtEl>
                                          <p:spTgt spid="1843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8435">
                                            <p:txEl>
                                              <p:pRg st="0" end="0"/>
                                            </p:txEl>
                                          </p:spTgt>
                                        </p:tgtEl>
                                        <p:attrNameLst>
                                          <p:attrName>style.visibility</p:attrName>
                                        </p:attrNameLst>
                                      </p:cBhvr>
                                      <p:to>
                                        <p:strVal val="visible"/>
                                      </p:to>
                                    </p:set>
                                    <p:anim calcmode="lin" valueType="num">
                                      <p:cBhvr additive="base">
                                        <p:cTn id="13" dur="500" fill="hold"/>
                                        <p:tgtEl>
                                          <p:spTgt spid="18435">
                                            <p:txEl>
                                              <p:pRg st="0" end="0"/>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843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8435">
                                            <p:txEl>
                                              <p:pRg st="1" end="1"/>
                                            </p:txEl>
                                          </p:spTgt>
                                        </p:tgtEl>
                                        <p:attrNameLst>
                                          <p:attrName>style.visibility</p:attrName>
                                        </p:attrNameLst>
                                      </p:cBhvr>
                                      <p:to>
                                        <p:strVal val="visible"/>
                                      </p:to>
                                    </p:set>
                                    <p:anim calcmode="lin" valueType="num">
                                      <p:cBhvr additive="base">
                                        <p:cTn id="19" dur="500" fill="hold"/>
                                        <p:tgtEl>
                                          <p:spTgt spid="18435">
                                            <p:txEl>
                                              <p:pRg st="1" end="1"/>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18435">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18435">
                                            <p:txEl>
                                              <p:pRg st="2" end="2"/>
                                            </p:txEl>
                                          </p:spTgt>
                                        </p:tgtEl>
                                        <p:attrNameLst>
                                          <p:attrName>style.visibility</p:attrName>
                                        </p:attrNameLst>
                                      </p:cBhvr>
                                      <p:to>
                                        <p:strVal val="visible"/>
                                      </p:to>
                                    </p:set>
                                    <p:anim calcmode="lin" valueType="num">
                                      <p:cBhvr additive="base">
                                        <p:cTn id="25" dur="500" fill="hold"/>
                                        <p:tgtEl>
                                          <p:spTgt spid="18435">
                                            <p:txEl>
                                              <p:pRg st="2" end="2"/>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8435">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4" grpId="0" autoUpdateAnimBg="0"/>
      <p:bldP spid="18435" grpId="0" build="p" autoUpdateAnimBg="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ext Box 2"/>
          <p:cNvSpPr txBox="1">
            <a:spLocks noChangeArrowheads="1"/>
          </p:cNvSpPr>
          <p:nvPr/>
        </p:nvSpPr>
        <p:spPr bwMode="auto">
          <a:xfrm>
            <a:off x="250825" y="228600"/>
            <a:ext cx="8642350" cy="646331"/>
          </a:xfrm>
          <a:prstGeom prst="rect">
            <a:avLst/>
          </a:prstGeom>
          <a:noFill/>
          <a:ln w="9525">
            <a:noFill/>
            <a:miter lim="800000"/>
            <a:headEnd/>
            <a:tailEnd/>
          </a:ln>
          <a:effectLst/>
        </p:spPr>
        <p:txBody>
          <a:bodyPr>
            <a:spAutoFit/>
          </a:bodyPr>
          <a:lstStyle/>
          <a:p>
            <a:pPr algn="ctr">
              <a:spcBef>
                <a:spcPct val="50000"/>
              </a:spcBef>
            </a:pPr>
            <a:r>
              <a:rPr lang="en-AU" sz="3600" b="1" dirty="0" smtClean="0"/>
              <a:t>Test Data</a:t>
            </a:r>
            <a:endParaRPr lang="en-AU" sz="3600" b="1"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1601" y="874931"/>
            <a:ext cx="8880798" cy="556424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6728739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8434"/>
                                        </p:tgtEl>
                                        <p:attrNameLst>
                                          <p:attrName>style.visibility</p:attrName>
                                        </p:attrNameLst>
                                      </p:cBhvr>
                                      <p:to>
                                        <p:strVal val="visible"/>
                                      </p:to>
                                    </p:set>
                                    <p:anim calcmode="lin" valueType="num">
                                      <p:cBhvr additive="base">
                                        <p:cTn id="7" dur="500" fill="hold"/>
                                        <p:tgtEl>
                                          <p:spTgt spid="18434"/>
                                        </p:tgtEl>
                                        <p:attrNameLst>
                                          <p:attrName>ppt_x</p:attrName>
                                        </p:attrNameLst>
                                      </p:cBhvr>
                                      <p:tavLst>
                                        <p:tav tm="0">
                                          <p:val>
                                            <p:strVal val="0-#ppt_w/2"/>
                                          </p:val>
                                        </p:tav>
                                        <p:tav tm="100000">
                                          <p:val>
                                            <p:strVal val="#ppt_x"/>
                                          </p:val>
                                        </p:tav>
                                      </p:tavLst>
                                    </p:anim>
                                    <p:anim calcmode="lin" valueType="num">
                                      <p:cBhvr additive="base">
                                        <p:cTn id="8" dur="500" fill="hold"/>
                                        <p:tgtEl>
                                          <p:spTgt spid="1843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4" grpId="0" autoUpdateAnimBg="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95000" t="-106500" r="5000" b="2065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2262</TotalTime>
  <Words>419</Words>
  <Application>Microsoft Office PowerPoint</Application>
  <PresentationFormat>On-screen Show (4:3)</PresentationFormat>
  <Paragraphs>52</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Concourse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Department of Education Employment and Training</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System Development Life Cycle</dc:title>
  <dc:creator>KB</dc:creator>
  <cp:lastModifiedBy>Baird, Kelvin G</cp:lastModifiedBy>
  <cp:revision>194</cp:revision>
  <dcterms:created xsi:type="dcterms:W3CDTF">2003-10-07T23:42:24Z</dcterms:created>
  <dcterms:modified xsi:type="dcterms:W3CDTF">2016-12-29T00:22:36Z</dcterms:modified>
</cp:coreProperties>
</file>